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7" r:id="rId4"/>
    <p:sldId id="258" r:id="rId5"/>
    <p:sldId id="259" r:id="rId6"/>
    <p:sldId id="278" r:id="rId7"/>
    <p:sldId id="279" r:id="rId8"/>
    <p:sldId id="280" r:id="rId9"/>
    <p:sldId id="262" r:id="rId10"/>
    <p:sldId id="263" r:id="rId11"/>
    <p:sldId id="264" r:id="rId12"/>
    <p:sldId id="265" r:id="rId13"/>
    <p:sldId id="266" r:id="rId14"/>
    <p:sldId id="282" r:id="rId15"/>
    <p:sldId id="281" r:id="rId16"/>
    <p:sldId id="283" r:id="rId17"/>
    <p:sldId id="284" r:id="rId18"/>
    <p:sldId id="271" r:id="rId19"/>
    <p:sldId id="272" r:id="rId20"/>
    <p:sldId id="273" r:id="rId21"/>
    <p:sldId id="274" r:id="rId22"/>
    <p:sldId id="275" r:id="rId23"/>
    <p:sldId id="285" r:id="rId24"/>
    <p:sldId id="286"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545"/>
  </p:normalViewPr>
  <p:slideViewPr>
    <p:cSldViewPr snapToGrid="0">
      <p:cViewPr varScale="1">
        <p:scale>
          <a:sx n="58" d="100"/>
          <a:sy n="58" d="100"/>
        </p:scale>
        <p:origin x="232"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9697F-D82C-46E4-815F-8E3097DCAA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DDF07A-6476-4154-9392-A01A93A3AD0C}">
      <dgm:prSet/>
      <dgm:spPr/>
      <dgm:t>
        <a:bodyPr/>
        <a:lstStyle/>
        <a:p>
          <a:pPr>
            <a:lnSpc>
              <a:spcPct val="100000"/>
            </a:lnSpc>
          </a:pPr>
          <a:r>
            <a:rPr lang="en-US"/>
            <a:t>Introduction</a:t>
          </a:r>
        </a:p>
      </dgm:t>
    </dgm:pt>
    <dgm:pt modelId="{97F59CEA-D585-4DA3-9AF4-CFA5F6C64A4E}" type="parTrans" cxnId="{0294BA2C-0F70-4032-8A2F-AD9DC7883D0C}">
      <dgm:prSet/>
      <dgm:spPr/>
      <dgm:t>
        <a:bodyPr/>
        <a:lstStyle/>
        <a:p>
          <a:endParaRPr lang="en-US"/>
        </a:p>
      </dgm:t>
    </dgm:pt>
    <dgm:pt modelId="{02960D9E-FDEE-4179-89A1-281F1E932639}" type="sibTrans" cxnId="{0294BA2C-0F70-4032-8A2F-AD9DC7883D0C}">
      <dgm:prSet/>
      <dgm:spPr/>
      <dgm:t>
        <a:bodyPr/>
        <a:lstStyle/>
        <a:p>
          <a:endParaRPr lang="en-US"/>
        </a:p>
      </dgm:t>
    </dgm:pt>
    <dgm:pt modelId="{6EEE07E1-B90F-4118-A939-AE5EC0470BE5}">
      <dgm:prSet/>
      <dgm:spPr/>
      <dgm:t>
        <a:bodyPr/>
        <a:lstStyle/>
        <a:p>
          <a:pPr>
            <a:lnSpc>
              <a:spcPct val="100000"/>
            </a:lnSpc>
          </a:pPr>
          <a:r>
            <a:rPr lang="en-US"/>
            <a:t>Literature Review</a:t>
          </a:r>
        </a:p>
      </dgm:t>
    </dgm:pt>
    <dgm:pt modelId="{1F05AA96-9A8C-4D3F-A6A7-84285F8991D3}" type="parTrans" cxnId="{0F401AB9-7BA2-4F03-B4A0-2D54FA5ED5A6}">
      <dgm:prSet/>
      <dgm:spPr/>
      <dgm:t>
        <a:bodyPr/>
        <a:lstStyle/>
        <a:p>
          <a:endParaRPr lang="en-US"/>
        </a:p>
      </dgm:t>
    </dgm:pt>
    <dgm:pt modelId="{BAAA4C90-7619-4FE3-8AC7-82B4CB4B73B1}" type="sibTrans" cxnId="{0F401AB9-7BA2-4F03-B4A0-2D54FA5ED5A6}">
      <dgm:prSet/>
      <dgm:spPr/>
      <dgm:t>
        <a:bodyPr/>
        <a:lstStyle/>
        <a:p>
          <a:endParaRPr lang="en-US"/>
        </a:p>
      </dgm:t>
    </dgm:pt>
    <dgm:pt modelId="{90800101-EF2E-4B45-85E8-1381559CFBDD}">
      <dgm:prSet/>
      <dgm:spPr/>
      <dgm:t>
        <a:bodyPr/>
        <a:lstStyle/>
        <a:p>
          <a:pPr>
            <a:lnSpc>
              <a:spcPct val="100000"/>
            </a:lnSpc>
          </a:pPr>
          <a:r>
            <a:rPr lang="en-US"/>
            <a:t>Methodology</a:t>
          </a:r>
        </a:p>
      </dgm:t>
    </dgm:pt>
    <dgm:pt modelId="{0717EC4B-E8B0-4825-9658-7A08ADE56AF8}" type="parTrans" cxnId="{80A68407-07BD-4F39-AECB-C00934D09DA3}">
      <dgm:prSet/>
      <dgm:spPr/>
      <dgm:t>
        <a:bodyPr/>
        <a:lstStyle/>
        <a:p>
          <a:endParaRPr lang="en-US"/>
        </a:p>
      </dgm:t>
    </dgm:pt>
    <dgm:pt modelId="{5B10ED58-4447-43BB-9F4A-139BBDDB78DA}" type="sibTrans" cxnId="{80A68407-07BD-4F39-AECB-C00934D09DA3}">
      <dgm:prSet/>
      <dgm:spPr/>
      <dgm:t>
        <a:bodyPr/>
        <a:lstStyle/>
        <a:p>
          <a:endParaRPr lang="en-US"/>
        </a:p>
      </dgm:t>
    </dgm:pt>
    <dgm:pt modelId="{15B00AD8-D33D-4A04-8765-5697A0342095}">
      <dgm:prSet/>
      <dgm:spPr/>
      <dgm:t>
        <a:bodyPr/>
        <a:lstStyle/>
        <a:p>
          <a:pPr>
            <a:lnSpc>
              <a:spcPct val="100000"/>
            </a:lnSpc>
          </a:pPr>
          <a:r>
            <a:rPr lang="en-US"/>
            <a:t>Results</a:t>
          </a:r>
        </a:p>
      </dgm:t>
    </dgm:pt>
    <dgm:pt modelId="{2AEF142E-2A60-46E6-862A-5BCE38417190}" type="parTrans" cxnId="{C9E3D968-87CE-433E-AFCA-51254FC9A556}">
      <dgm:prSet/>
      <dgm:spPr/>
      <dgm:t>
        <a:bodyPr/>
        <a:lstStyle/>
        <a:p>
          <a:endParaRPr lang="en-US"/>
        </a:p>
      </dgm:t>
    </dgm:pt>
    <dgm:pt modelId="{D37FDE37-B4DA-4001-824F-9818BE452E6A}" type="sibTrans" cxnId="{C9E3D968-87CE-433E-AFCA-51254FC9A556}">
      <dgm:prSet/>
      <dgm:spPr/>
      <dgm:t>
        <a:bodyPr/>
        <a:lstStyle/>
        <a:p>
          <a:endParaRPr lang="en-US"/>
        </a:p>
      </dgm:t>
    </dgm:pt>
    <dgm:pt modelId="{E703FEE0-53EF-4C36-B00B-559F89058D51}">
      <dgm:prSet/>
      <dgm:spPr/>
      <dgm:t>
        <a:bodyPr/>
        <a:lstStyle/>
        <a:p>
          <a:pPr>
            <a:lnSpc>
              <a:spcPct val="100000"/>
            </a:lnSpc>
          </a:pPr>
          <a:r>
            <a:rPr lang="en-US"/>
            <a:t>Discussion</a:t>
          </a:r>
        </a:p>
      </dgm:t>
    </dgm:pt>
    <dgm:pt modelId="{7E29E241-74E9-4E32-8418-DED46E3B5EFA}" type="parTrans" cxnId="{0BBB1B71-0E42-497C-8A63-B7A4BC41E8C8}">
      <dgm:prSet/>
      <dgm:spPr/>
      <dgm:t>
        <a:bodyPr/>
        <a:lstStyle/>
        <a:p>
          <a:endParaRPr lang="en-US"/>
        </a:p>
      </dgm:t>
    </dgm:pt>
    <dgm:pt modelId="{75D3DFC5-67C0-4F74-A38B-4489CCCE813B}" type="sibTrans" cxnId="{0BBB1B71-0E42-497C-8A63-B7A4BC41E8C8}">
      <dgm:prSet/>
      <dgm:spPr/>
      <dgm:t>
        <a:bodyPr/>
        <a:lstStyle/>
        <a:p>
          <a:endParaRPr lang="en-US"/>
        </a:p>
      </dgm:t>
    </dgm:pt>
    <dgm:pt modelId="{6C9E8EC1-CB05-47EB-A86D-3B90029AB1A3}">
      <dgm:prSet/>
      <dgm:spPr/>
      <dgm:t>
        <a:bodyPr/>
        <a:lstStyle/>
        <a:p>
          <a:pPr>
            <a:lnSpc>
              <a:spcPct val="100000"/>
            </a:lnSpc>
          </a:pPr>
          <a:r>
            <a:rPr lang="en-US"/>
            <a:t>Conclusion</a:t>
          </a:r>
        </a:p>
      </dgm:t>
    </dgm:pt>
    <dgm:pt modelId="{8E581D5F-E922-4CE4-8D02-FDF5D726A07D}" type="parTrans" cxnId="{E980164B-A510-45F3-BCAC-2FE8F73969EA}">
      <dgm:prSet/>
      <dgm:spPr/>
      <dgm:t>
        <a:bodyPr/>
        <a:lstStyle/>
        <a:p>
          <a:endParaRPr lang="en-US"/>
        </a:p>
      </dgm:t>
    </dgm:pt>
    <dgm:pt modelId="{9F9B5518-8F70-4D45-8CC1-B7723A02F217}" type="sibTrans" cxnId="{E980164B-A510-45F3-BCAC-2FE8F73969EA}">
      <dgm:prSet/>
      <dgm:spPr/>
      <dgm:t>
        <a:bodyPr/>
        <a:lstStyle/>
        <a:p>
          <a:endParaRPr lang="en-US"/>
        </a:p>
      </dgm:t>
    </dgm:pt>
    <dgm:pt modelId="{02CA31E7-7E27-4238-B8C5-A47D32E93384}" type="pres">
      <dgm:prSet presAssocID="{C219697F-D82C-46E4-815F-8E3097DCAA6D}" presName="root" presStyleCnt="0">
        <dgm:presLayoutVars>
          <dgm:dir/>
          <dgm:resizeHandles val="exact"/>
        </dgm:presLayoutVars>
      </dgm:prSet>
      <dgm:spPr/>
    </dgm:pt>
    <dgm:pt modelId="{D7A46201-47FB-4E15-A897-B9354C1FB19B}" type="pres">
      <dgm:prSet presAssocID="{7BDDF07A-6476-4154-9392-A01A93A3AD0C}" presName="compNode" presStyleCnt="0"/>
      <dgm:spPr/>
    </dgm:pt>
    <dgm:pt modelId="{3FFE0F38-890F-4378-BA1A-F1782DD380C8}" type="pres">
      <dgm:prSet presAssocID="{7BDDF07A-6476-4154-9392-A01A93A3AD0C}" presName="bgRect" presStyleLbl="bgShp" presStyleIdx="0" presStyleCnt="6"/>
      <dgm:spPr/>
    </dgm:pt>
    <dgm:pt modelId="{A4087D1C-3196-4840-ABE9-5498B9536342}" type="pres">
      <dgm:prSet presAssocID="{7BDDF07A-6476-4154-9392-A01A93A3AD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4C3C12A-B992-453E-9424-C84AB596940C}" type="pres">
      <dgm:prSet presAssocID="{7BDDF07A-6476-4154-9392-A01A93A3AD0C}" presName="spaceRect" presStyleCnt="0"/>
      <dgm:spPr/>
    </dgm:pt>
    <dgm:pt modelId="{F5837C5E-D117-47E7-A7AD-F758855F8399}" type="pres">
      <dgm:prSet presAssocID="{7BDDF07A-6476-4154-9392-A01A93A3AD0C}" presName="parTx" presStyleLbl="revTx" presStyleIdx="0" presStyleCnt="6">
        <dgm:presLayoutVars>
          <dgm:chMax val="0"/>
          <dgm:chPref val="0"/>
        </dgm:presLayoutVars>
      </dgm:prSet>
      <dgm:spPr/>
    </dgm:pt>
    <dgm:pt modelId="{B460CAD7-20BA-4D35-8512-1CF0FCFCD756}" type="pres">
      <dgm:prSet presAssocID="{02960D9E-FDEE-4179-89A1-281F1E932639}" presName="sibTrans" presStyleCnt="0"/>
      <dgm:spPr/>
    </dgm:pt>
    <dgm:pt modelId="{4DAF7238-5EA3-4EDB-BAD4-411F4F6E03D6}" type="pres">
      <dgm:prSet presAssocID="{6EEE07E1-B90F-4118-A939-AE5EC0470BE5}" presName="compNode" presStyleCnt="0"/>
      <dgm:spPr/>
    </dgm:pt>
    <dgm:pt modelId="{CEA8FF28-A4D1-4DAB-81A7-FB47E7F83AF2}" type="pres">
      <dgm:prSet presAssocID="{6EEE07E1-B90F-4118-A939-AE5EC0470BE5}" presName="bgRect" presStyleLbl="bgShp" presStyleIdx="1" presStyleCnt="6"/>
      <dgm:spPr/>
    </dgm:pt>
    <dgm:pt modelId="{6A9F7017-D693-4307-82BF-FBBEAEBE5B05}" type="pres">
      <dgm:prSet presAssocID="{6EEE07E1-B90F-4118-A939-AE5EC0470BE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94A370F7-0A0F-442A-883A-9CA250932BD6}" type="pres">
      <dgm:prSet presAssocID="{6EEE07E1-B90F-4118-A939-AE5EC0470BE5}" presName="spaceRect" presStyleCnt="0"/>
      <dgm:spPr/>
    </dgm:pt>
    <dgm:pt modelId="{C771E7A5-9A40-478A-B270-B3EF12EC39C9}" type="pres">
      <dgm:prSet presAssocID="{6EEE07E1-B90F-4118-A939-AE5EC0470BE5}" presName="parTx" presStyleLbl="revTx" presStyleIdx="1" presStyleCnt="6">
        <dgm:presLayoutVars>
          <dgm:chMax val="0"/>
          <dgm:chPref val="0"/>
        </dgm:presLayoutVars>
      </dgm:prSet>
      <dgm:spPr/>
    </dgm:pt>
    <dgm:pt modelId="{38661C24-B608-4618-BC45-35814374A254}" type="pres">
      <dgm:prSet presAssocID="{BAAA4C90-7619-4FE3-8AC7-82B4CB4B73B1}" presName="sibTrans" presStyleCnt="0"/>
      <dgm:spPr/>
    </dgm:pt>
    <dgm:pt modelId="{657B233A-9829-4920-8DFD-D02A6ED229E1}" type="pres">
      <dgm:prSet presAssocID="{90800101-EF2E-4B45-85E8-1381559CFBDD}" presName="compNode" presStyleCnt="0"/>
      <dgm:spPr/>
    </dgm:pt>
    <dgm:pt modelId="{A0AEB119-F537-4325-8609-4C4475F76E67}" type="pres">
      <dgm:prSet presAssocID="{90800101-EF2E-4B45-85E8-1381559CFBDD}" presName="bgRect" presStyleLbl="bgShp" presStyleIdx="2" presStyleCnt="6"/>
      <dgm:spPr/>
    </dgm:pt>
    <dgm:pt modelId="{89D2B252-8CE6-417C-80FD-B57302C1B58F}" type="pres">
      <dgm:prSet presAssocID="{90800101-EF2E-4B45-85E8-1381559CFBD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78AB5DFF-731B-48E3-A1BB-9898F94D4F64}" type="pres">
      <dgm:prSet presAssocID="{90800101-EF2E-4B45-85E8-1381559CFBDD}" presName="spaceRect" presStyleCnt="0"/>
      <dgm:spPr/>
    </dgm:pt>
    <dgm:pt modelId="{C450E3F7-21B2-41C9-8741-7A80BDA37C12}" type="pres">
      <dgm:prSet presAssocID="{90800101-EF2E-4B45-85E8-1381559CFBDD}" presName="parTx" presStyleLbl="revTx" presStyleIdx="2" presStyleCnt="6">
        <dgm:presLayoutVars>
          <dgm:chMax val="0"/>
          <dgm:chPref val="0"/>
        </dgm:presLayoutVars>
      </dgm:prSet>
      <dgm:spPr/>
    </dgm:pt>
    <dgm:pt modelId="{1A961CA0-BE94-4A28-A9CA-0891B319FE12}" type="pres">
      <dgm:prSet presAssocID="{5B10ED58-4447-43BB-9F4A-139BBDDB78DA}" presName="sibTrans" presStyleCnt="0"/>
      <dgm:spPr/>
    </dgm:pt>
    <dgm:pt modelId="{D0A632E8-4150-4FF7-B42A-D95AD3C531B6}" type="pres">
      <dgm:prSet presAssocID="{15B00AD8-D33D-4A04-8765-5697A0342095}" presName="compNode" presStyleCnt="0"/>
      <dgm:spPr/>
    </dgm:pt>
    <dgm:pt modelId="{56034A2C-4B3E-44F7-83BE-C0DDF4A9E663}" type="pres">
      <dgm:prSet presAssocID="{15B00AD8-D33D-4A04-8765-5697A0342095}" presName="bgRect" presStyleLbl="bgShp" presStyleIdx="3" presStyleCnt="6"/>
      <dgm:spPr/>
    </dgm:pt>
    <dgm:pt modelId="{83BF11F0-1EB9-489A-A2AC-8BBF78D6C5DD}" type="pres">
      <dgm:prSet presAssocID="{15B00AD8-D33D-4A04-8765-5697A034209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1578DE2-DBBB-450A-9EC6-5A529AD724CC}" type="pres">
      <dgm:prSet presAssocID="{15B00AD8-D33D-4A04-8765-5697A0342095}" presName="spaceRect" presStyleCnt="0"/>
      <dgm:spPr/>
    </dgm:pt>
    <dgm:pt modelId="{13D58695-42D3-4EBF-8789-34676FDBDD44}" type="pres">
      <dgm:prSet presAssocID="{15B00AD8-D33D-4A04-8765-5697A0342095}" presName="parTx" presStyleLbl="revTx" presStyleIdx="3" presStyleCnt="6">
        <dgm:presLayoutVars>
          <dgm:chMax val="0"/>
          <dgm:chPref val="0"/>
        </dgm:presLayoutVars>
      </dgm:prSet>
      <dgm:spPr/>
    </dgm:pt>
    <dgm:pt modelId="{139C4F08-B9D0-435D-B097-224E644F8B41}" type="pres">
      <dgm:prSet presAssocID="{D37FDE37-B4DA-4001-824F-9818BE452E6A}" presName="sibTrans" presStyleCnt="0"/>
      <dgm:spPr/>
    </dgm:pt>
    <dgm:pt modelId="{58810439-21BF-4C8B-95B1-C916696A575A}" type="pres">
      <dgm:prSet presAssocID="{E703FEE0-53EF-4C36-B00B-559F89058D51}" presName="compNode" presStyleCnt="0"/>
      <dgm:spPr/>
    </dgm:pt>
    <dgm:pt modelId="{D6B2EF99-001A-40EC-8103-82FD0999538C}" type="pres">
      <dgm:prSet presAssocID="{E703FEE0-53EF-4C36-B00B-559F89058D51}" presName="bgRect" presStyleLbl="bgShp" presStyleIdx="4" presStyleCnt="6"/>
      <dgm:spPr/>
    </dgm:pt>
    <dgm:pt modelId="{6611A18B-89F8-4C7D-871F-017D6CA1FE18}" type="pres">
      <dgm:prSet presAssocID="{E703FEE0-53EF-4C36-B00B-559F89058D5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9FBB74F4-EA26-413C-9CD0-A9D77E9C81F4}" type="pres">
      <dgm:prSet presAssocID="{E703FEE0-53EF-4C36-B00B-559F89058D51}" presName="spaceRect" presStyleCnt="0"/>
      <dgm:spPr/>
    </dgm:pt>
    <dgm:pt modelId="{69B45DDB-1EF6-4344-9ECB-AAD5203D78C4}" type="pres">
      <dgm:prSet presAssocID="{E703FEE0-53EF-4C36-B00B-559F89058D51}" presName="parTx" presStyleLbl="revTx" presStyleIdx="4" presStyleCnt="6">
        <dgm:presLayoutVars>
          <dgm:chMax val="0"/>
          <dgm:chPref val="0"/>
        </dgm:presLayoutVars>
      </dgm:prSet>
      <dgm:spPr/>
    </dgm:pt>
    <dgm:pt modelId="{87FDCB62-40A4-4D52-A629-7D07ABD39A46}" type="pres">
      <dgm:prSet presAssocID="{75D3DFC5-67C0-4F74-A38B-4489CCCE813B}" presName="sibTrans" presStyleCnt="0"/>
      <dgm:spPr/>
    </dgm:pt>
    <dgm:pt modelId="{F5A471E1-26BB-4F41-A324-53F89F98B783}" type="pres">
      <dgm:prSet presAssocID="{6C9E8EC1-CB05-47EB-A86D-3B90029AB1A3}" presName="compNode" presStyleCnt="0"/>
      <dgm:spPr/>
    </dgm:pt>
    <dgm:pt modelId="{F6CE944A-699B-4040-A35F-6A321AB5025F}" type="pres">
      <dgm:prSet presAssocID="{6C9E8EC1-CB05-47EB-A86D-3B90029AB1A3}" presName="bgRect" presStyleLbl="bgShp" presStyleIdx="5" presStyleCnt="6"/>
      <dgm:spPr/>
    </dgm:pt>
    <dgm:pt modelId="{31077043-924E-4C46-A78E-2995E7AEB2AB}" type="pres">
      <dgm:prSet presAssocID="{6C9E8EC1-CB05-47EB-A86D-3B90029AB1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C693D9CA-E6E1-47CA-B2D2-BD33578905F2}" type="pres">
      <dgm:prSet presAssocID="{6C9E8EC1-CB05-47EB-A86D-3B90029AB1A3}" presName="spaceRect" presStyleCnt="0"/>
      <dgm:spPr/>
    </dgm:pt>
    <dgm:pt modelId="{F14BD46C-AB23-400B-8778-E70341145781}" type="pres">
      <dgm:prSet presAssocID="{6C9E8EC1-CB05-47EB-A86D-3B90029AB1A3}" presName="parTx" presStyleLbl="revTx" presStyleIdx="5" presStyleCnt="6">
        <dgm:presLayoutVars>
          <dgm:chMax val="0"/>
          <dgm:chPref val="0"/>
        </dgm:presLayoutVars>
      </dgm:prSet>
      <dgm:spPr/>
    </dgm:pt>
  </dgm:ptLst>
  <dgm:cxnLst>
    <dgm:cxn modelId="{80A68407-07BD-4F39-AECB-C00934D09DA3}" srcId="{C219697F-D82C-46E4-815F-8E3097DCAA6D}" destId="{90800101-EF2E-4B45-85E8-1381559CFBDD}" srcOrd="2" destOrd="0" parTransId="{0717EC4B-E8B0-4825-9658-7A08ADE56AF8}" sibTransId="{5B10ED58-4447-43BB-9F4A-139BBDDB78DA}"/>
    <dgm:cxn modelId="{40D2AB11-3805-1840-AC4C-80153CE1CFED}" type="presOf" srcId="{C219697F-D82C-46E4-815F-8E3097DCAA6D}" destId="{02CA31E7-7E27-4238-B8C5-A47D32E93384}" srcOrd="0" destOrd="0" presId="urn:microsoft.com/office/officeart/2018/2/layout/IconVerticalSolidList"/>
    <dgm:cxn modelId="{3858F313-EF02-214D-AD4C-A7E07B465C58}" type="presOf" srcId="{E703FEE0-53EF-4C36-B00B-559F89058D51}" destId="{69B45DDB-1EF6-4344-9ECB-AAD5203D78C4}" srcOrd="0" destOrd="0" presId="urn:microsoft.com/office/officeart/2018/2/layout/IconVerticalSolidList"/>
    <dgm:cxn modelId="{0294BA2C-0F70-4032-8A2F-AD9DC7883D0C}" srcId="{C219697F-D82C-46E4-815F-8E3097DCAA6D}" destId="{7BDDF07A-6476-4154-9392-A01A93A3AD0C}" srcOrd="0" destOrd="0" parTransId="{97F59CEA-D585-4DA3-9AF4-CFA5F6C64A4E}" sibTransId="{02960D9E-FDEE-4179-89A1-281F1E932639}"/>
    <dgm:cxn modelId="{E980164B-A510-45F3-BCAC-2FE8F73969EA}" srcId="{C219697F-D82C-46E4-815F-8E3097DCAA6D}" destId="{6C9E8EC1-CB05-47EB-A86D-3B90029AB1A3}" srcOrd="5" destOrd="0" parTransId="{8E581D5F-E922-4CE4-8D02-FDF5D726A07D}" sibTransId="{9F9B5518-8F70-4D45-8CC1-B7723A02F217}"/>
    <dgm:cxn modelId="{C8DB8654-94AD-1B40-BE3A-F1D1735D1B46}" type="presOf" srcId="{6EEE07E1-B90F-4118-A939-AE5EC0470BE5}" destId="{C771E7A5-9A40-478A-B270-B3EF12EC39C9}" srcOrd="0" destOrd="0" presId="urn:microsoft.com/office/officeart/2018/2/layout/IconVerticalSolidList"/>
    <dgm:cxn modelId="{C9E3D968-87CE-433E-AFCA-51254FC9A556}" srcId="{C219697F-D82C-46E4-815F-8E3097DCAA6D}" destId="{15B00AD8-D33D-4A04-8765-5697A0342095}" srcOrd="3" destOrd="0" parTransId="{2AEF142E-2A60-46E6-862A-5BCE38417190}" sibTransId="{D37FDE37-B4DA-4001-824F-9818BE452E6A}"/>
    <dgm:cxn modelId="{0BBB1B71-0E42-497C-8A63-B7A4BC41E8C8}" srcId="{C219697F-D82C-46E4-815F-8E3097DCAA6D}" destId="{E703FEE0-53EF-4C36-B00B-559F89058D51}" srcOrd="4" destOrd="0" parTransId="{7E29E241-74E9-4E32-8418-DED46E3B5EFA}" sibTransId="{75D3DFC5-67C0-4F74-A38B-4489CCCE813B}"/>
    <dgm:cxn modelId="{34CA9278-E12A-D141-B555-6599529711CA}" type="presOf" srcId="{7BDDF07A-6476-4154-9392-A01A93A3AD0C}" destId="{F5837C5E-D117-47E7-A7AD-F758855F8399}" srcOrd="0" destOrd="0" presId="urn:microsoft.com/office/officeart/2018/2/layout/IconVerticalSolidList"/>
    <dgm:cxn modelId="{52814D7C-1499-194B-A686-82E3AF8F6F4E}" type="presOf" srcId="{15B00AD8-D33D-4A04-8765-5697A0342095}" destId="{13D58695-42D3-4EBF-8789-34676FDBDD44}" srcOrd="0" destOrd="0" presId="urn:microsoft.com/office/officeart/2018/2/layout/IconVerticalSolidList"/>
    <dgm:cxn modelId="{0F401AB9-7BA2-4F03-B4A0-2D54FA5ED5A6}" srcId="{C219697F-D82C-46E4-815F-8E3097DCAA6D}" destId="{6EEE07E1-B90F-4118-A939-AE5EC0470BE5}" srcOrd="1" destOrd="0" parTransId="{1F05AA96-9A8C-4D3F-A6A7-84285F8991D3}" sibTransId="{BAAA4C90-7619-4FE3-8AC7-82B4CB4B73B1}"/>
    <dgm:cxn modelId="{01C47EBC-75CF-124C-958F-7CFACF8727A9}" type="presOf" srcId="{6C9E8EC1-CB05-47EB-A86D-3B90029AB1A3}" destId="{F14BD46C-AB23-400B-8778-E70341145781}" srcOrd="0" destOrd="0" presId="urn:microsoft.com/office/officeart/2018/2/layout/IconVerticalSolidList"/>
    <dgm:cxn modelId="{DD60F0C7-5F7D-AB44-A4E4-22AB61A7074F}" type="presOf" srcId="{90800101-EF2E-4B45-85E8-1381559CFBDD}" destId="{C450E3F7-21B2-41C9-8741-7A80BDA37C12}" srcOrd="0" destOrd="0" presId="urn:microsoft.com/office/officeart/2018/2/layout/IconVerticalSolidList"/>
    <dgm:cxn modelId="{9045BB0A-CB5C-BD4E-BFC6-A4CFFDC5495E}" type="presParOf" srcId="{02CA31E7-7E27-4238-B8C5-A47D32E93384}" destId="{D7A46201-47FB-4E15-A897-B9354C1FB19B}" srcOrd="0" destOrd="0" presId="urn:microsoft.com/office/officeart/2018/2/layout/IconVerticalSolidList"/>
    <dgm:cxn modelId="{2FD43AF0-FA10-B74D-AC2A-03FFF43FD2CA}" type="presParOf" srcId="{D7A46201-47FB-4E15-A897-B9354C1FB19B}" destId="{3FFE0F38-890F-4378-BA1A-F1782DD380C8}" srcOrd="0" destOrd="0" presId="urn:microsoft.com/office/officeart/2018/2/layout/IconVerticalSolidList"/>
    <dgm:cxn modelId="{87782DFD-8306-CC46-848B-E0F98FCD2AFE}" type="presParOf" srcId="{D7A46201-47FB-4E15-A897-B9354C1FB19B}" destId="{A4087D1C-3196-4840-ABE9-5498B9536342}" srcOrd="1" destOrd="0" presId="urn:microsoft.com/office/officeart/2018/2/layout/IconVerticalSolidList"/>
    <dgm:cxn modelId="{AFB18DF8-F325-1A42-A081-290797F9926D}" type="presParOf" srcId="{D7A46201-47FB-4E15-A897-B9354C1FB19B}" destId="{A4C3C12A-B992-453E-9424-C84AB596940C}" srcOrd="2" destOrd="0" presId="urn:microsoft.com/office/officeart/2018/2/layout/IconVerticalSolidList"/>
    <dgm:cxn modelId="{8446D81C-148F-814D-80BC-09817DDED11F}" type="presParOf" srcId="{D7A46201-47FB-4E15-A897-B9354C1FB19B}" destId="{F5837C5E-D117-47E7-A7AD-F758855F8399}" srcOrd="3" destOrd="0" presId="urn:microsoft.com/office/officeart/2018/2/layout/IconVerticalSolidList"/>
    <dgm:cxn modelId="{6D651838-E8EC-7F49-BAA0-C97F6B95ED66}" type="presParOf" srcId="{02CA31E7-7E27-4238-B8C5-A47D32E93384}" destId="{B460CAD7-20BA-4D35-8512-1CF0FCFCD756}" srcOrd="1" destOrd="0" presId="urn:microsoft.com/office/officeart/2018/2/layout/IconVerticalSolidList"/>
    <dgm:cxn modelId="{43EF492B-6271-2046-AE93-2C193FBA5DF7}" type="presParOf" srcId="{02CA31E7-7E27-4238-B8C5-A47D32E93384}" destId="{4DAF7238-5EA3-4EDB-BAD4-411F4F6E03D6}" srcOrd="2" destOrd="0" presId="urn:microsoft.com/office/officeart/2018/2/layout/IconVerticalSolidList"/>
    <dgm:cxn modelId="{768009D9-2999-A545-839B-BC84CABF686F}" type="presParOf" srcId="{4DAF7238-5EA3-4EDB-BAD4-411F4F6E03D6}" destId="{CEA8FF28-A4D1-4DAB-81A7-FB47E7F83AF2}" srcOrd="0" destOrd="0" presId="urn:microsoft.com/office/officeart/2018/2/layout/IconVerticalSolidList"/>
    <dgm:cxn modelId="{91B3ABFF-F051-1D40-A814-32B94B4E5898}" type="presParOf" srcId="{4DAF7238-5EA3-4EDB-BAD4-411F4F6E03D6}" destId="{6A9F7017-D693-4307-82BF-FBBEAEBE5B05}" srcOrd="1" destOrd="0" presId="urn:microsoft.com/office/officeart/2018/2/layout/IconVerticalSolidList"/>
    <dgm:cxn modelId="{83236662-4DBA-4E46-AC1E-9366111EC5C3}" type="presParOf" srcId="{4DAF7238-5EA3-4EDB-BAD4-411F4F6E03D6}" destId="{94A370F7-0A0F-442A-883A-9CA250932BD6}" srcOrd="2" destOrd="0" presId="urn:microsoft.com/office/officeart/2018/2/layout/IconVerticalSolidList"/>
    <dgm:cxn modelId="{E0CC4A89-C673-224C-9433-A117B7894FCB}" type="presParOf" srcId="{4DAF7238-5EA3-4EDB-BAD4-411F4F6E03D6}" destId="{C771E7A5-9A40-478A-B270-B3EF12EC39C9}" srcOrd="3" destOrd="0" presId="urn:microsoft.com/office/officeart/2018/2/layout/IconVerticalSolidList"/>
    <dgm:cxn modelId="{90A22335-B905-4E4C-A1B5-042E654A1247}" type="presParOf" srcId="{02CA31E7-7E27-4238-B8C5-A47D32E93384}" destId="{38661C24-B608-4618-BC45-35814374A254}" srcOrd="3" destOrd="0" presId="urn:microsoft.com/office/officeart/2018/2/layout/IconVerticalSolidList"/>
    <dgm:cxn modelId="{4EAFDDBC-0DE8-0449-92CF-5FC9F6409A60}" type="presParOf" srcId="{02CA31E7-7E27-4238-B8C5-A47D32E93384}" destId="{657B233A-9829-4920-8DFD-D02A6ED229E1}" srcOrd="4" destOrd="0" presId="urn:microsoft.com/office/officeart/2018/2/layout/IconVerticalSolidList"/>
    <dgm:cxn modelId="{D1EF029D-01C7-B444-92C1-759DC64D6BBA}" type="presParOf" srcId="{657B233A-9829-4920-8DFD-D02A6ED229E1}" destId="{A0AEB119-F537-4325-8609-4C4475F76E67}" srcOrd="0" destOrd="0" presId="urn:microsoft.com/office/officeart/2018/2/layout/IconVerticalSolidList"/>
    <dgm:cxn modelId="{7E8508AD-0DDA-E743-A5BF-7A1CAEA089D7}" type="presParOf" srcId="{657B233A-9829-4920-8DFD-D02A6ED229E1}" destId="{89D2B252-8CE6-417C-80FD-B57302C1B58F}" srcOrd="1" destOrd="0" presId="urn:microsoft.com/office/officeart/2018/2/layout/IconVerticalSolidList"/>
    <dgm:cxn modelId="{69AA61F3-D164-D749-A56A-1B3B75B9598E}" type="presParOf" srcId="{657B233A-9829-4920-8DFD-D02A6ED229E1}" destId="{78AB5DFF-731B-48E3-A1BB-9898F94D4F64}" srcOrd="2" destOrd="0" presId="urn:microsoft.com/office/officeart/2018/2/layout/IconVerticalSolidList"/>
    <dgm:cxn modelId="{2BE5064C-3763-1D46-9013-8D70612BD504}" type="presParOf" srcId="{657B233A-9829-4920-8DFD-D02A6ED229E1}" destId="{C450E3F7-21B2-41C9-8741-7A80BDA37C12}" srcOrd="3" destOrd="0" presId="urn:microsoft.com/office/officeart/2018/2/layout/IconVerticalSolidList"/>
    <dgm:cxn modelId="{911F2901-2205-DB44-B708-74E7E03D6F04}" type="presParOf" srcId="{02CA31E7-7E27-4238-B8C5-A47D32E93384}" destId="{1A961CA0-BE94-4A28-A9CA-0891B319FE12}" srcOrd="5" destOrd="0" presId="urn:microsoft.com/office/officeart/2018/2/layout/IconVerticalSolidList"/>
    <dgm:cxn modelId="{A9F51FB7-F6FB-A846-B11F-9E2D72A41346}" type="presParOf" srcId="{02CA31E7-7E27-4238-B8C5-A47D32E93384}" destId="{D0A632E8-4150-4FF7-B42A-D95AD3C531B6}" srcOrd="6" destOrd="0" presId="urn:microsoft.com/office/officeart/2018/2/layout/IconVerticalSolidList"/>
    <dgm:cxn modelId="{C89CE2D1-D653-6040-A633-08266B88A75E}" type="presParOf" srcId="{D0A632E8-4150-4FF7-B42A-D95AD3C531B6}" destId="{56034A2C-4B3E-44F7-83BE-C0DDF4A9E663}" srcOrd="0" destOrd="0" presId="urn:microsoft.com/office/officeart/2018/2/layout/IconVerticalSolidList"/>
    <dgm:cxn modelId="{CC3CA1DF-FB76-274F-8402-E3275341D601}" type="presParOf" srcId="{D0A632E8-4150-4FF7-B42A-D95AD3C531B6}" destId="{83BF11F0-1EB9-489A-A2AC-8BBF78D6C5DD}" srcOrd="1" destOrd="0" presId="urn:microsoft.com/office/officeart/2018/2/layout/IconVerticalSolidList"/>
    <dgm:cxn modelId="{F099318D-DA7D-A949-B6F3-7A3DC35DCB32}" type="presParOf" srcId="{D0A632E8-4150-4FF7-B42A-D95AD3C531B6}" destId="{F1578DE2-DBBB-450A-9EC6-5A529AD724CC}" srcOrd="2" destOrd="0" presId="urn:microsoft.com/office/officeart/2018/2/layout/IconVerticalSolidList"/>
    <dgm:cxn modelId="{8D495516-9FA9-D742-A68B-3D506D15C60E}" type="presParOf" srcId="{D0A632E8-4150-4FF7-B42A-D95AD3C531B6}" destId="{13D58695-42D3-4EBF-8789-34676FDBDD44}" srcOrd="3" destOrd="0" presId="urn:microsoft.com/office/officeart/2018/2/layout/IconVerticalSolidList"/>
    <dgm:cxn modelId="{0B2801B1-7492-0A45-AAF3-BD43883764D6}" type="presParOf" srcId="{02CA31E7-7E27-4238-B8C5-A47D32E93384}" destId="{139C4F08-B9D0-435D-B097-224E644F8B41}" srcOrd="7" destOrd="0" presId="urn:microsoft.com/office/officeart/2018/2/layout/IconVerticalSolidList"/>
    <dgm:cxn modelId="{3BCD5E96-B0CA-3C4D-82E4-2C508B09BD15}" type="presParOf" srcId="{02CA31E7-7E27-4238-B8C5-A47D32E93384}" destId="{58810439-21BF-4C8B-95B1-C916696A575A}" srcOrd="8" destOrd="0" presId="urn:microsoft.com/office/officeart/2018/2/layout/IconVerticalSolidList"/>
    <dgm:cxn modelId="{EF5B6FF5-CAE9-DE41-AE85-8D36B1BE4150}" type="presParOf" srcId="{58810439-21BF-4C8B-95B1-C916696A575A}" destId="{D6B2EF99-001A-40EC-8103-82FD0999538C}" srcOrd="0" destOrd="0" presId="urn:microsoft.com/office/officeart/2018/2/layout/IconVerticalSolidList"/>
    <dgm:cxn modelId="{D61BF265-3E4F-8348-AD7F-8C6B914CED32}" type="presParOf" srcId="{58810439-21BF-4C8B-95B1-C916696A575A}" destId="{6611A18B-89F8-4C7D-871F-017D6CA1FE18}" srcOrd="1" destOrd="0" presId="urn:microsoft.com/office/officeart/2018/2/layout/IconVerticalSolidList"/>
    <dgm:cxn modelId="{E01C8782-2F02-0440-87F3-C64FBBB05DC3}" type="presParOf" srcId="{58810439-21BF-4C8B-95B1-C916696A575A}" destId="{9FBB74F4-EA26-413C-9CD0-A9D77E9C81F4}" srcOrd="2" destOrd="0" presId="urn:microsoft.com/office/officeart/2018/2/layout/IconVerticalSolidList"/>
    <dgm:cxn modelId="{F317D577-4B06-324D-AA77-AC404F55B899}" type="presParOf" srcId="{58810439-21BF-4C8B-95B1-C916696A575A}" destId="{69B45DDB-1EF6-4344-9ECB-AAD5203D78C4}" srcOrd="3" destOrd="0" presId="urn:microsoft.com/office/officeart/2018/2/layout/IconVerticalSolidList"/>
    <dgm:cxn modelId="{F564B337-F166-724C-99BB-163594910C69}" type="presParOf" srcId="{02CA31E7-7E27-4238-B8C5-A47D32E93384}" destId="{87FDCB62-40A4-4D52-A629-7D07ABD39A46}" srcOrd="9" destOrd="0" presId="urn:microsoft.com/office/officeart/2018/2/layout/IconVerticalSolidList"/>
    <dgm:cxn modelId="{690CB025-2363-594F-AC10-C653F625D326}" type="presParOf" srcId="{02CA31E7-7E27-4238-B8C5-A47D32E93384}" destId="{F5A471E1-26BB-4F41-A324-53F89F98B783}" srcOrd="10" destOrd="0" presId="urn:microsoft.com/office/officeart/2018/2/layout/IconVerticalSolidList"/>
    <dgm:cxn modelId="{E2CF4238-A12D-DF46-A4A5-E58F055CDD06}" type="presParOf" srcId="{F5A471E1-26BB-4F41-A324-53F89F98B783}" destId="{F6CE944A-699B-4040-A35F-6A321AB5025F}" srcOrd="0" destOrd="0" presId="urn:microsoft.com/office/officeart/2018/2/layout/IconVerticalSolidList"/>
    <dgm:cxn modelId="{83536812-6159-F64D-BAE7-3B1C0D6F4930}" type="presParOf" srcId="{F5A471E1-26BB-4F41-A324-53F89F98B783}" destId="{31077043-924E-4C46-A78E-2995E7AEB2AB}" srcOrd="1" destOrd="0" presId="urn:microsoft.com/office/officeart/2018/2/layout/IconVerticalSolidList"/>
    <dgm:cxn modelId="{C28A25C5-D3C4-1D4B-A24C-A674D87DF73A}" type="presParOf" srcId="{F5A471E1-26BB-4F41-A324-53F89F98B783}" destId="{C693D9CA-E6E1-47CA-B2D2-BD33578905F2}" srcOrd="2" destOrd="0" presId="urn:microsoft.com/office/officeart/2018/2/layout/IconVerticalSolidList"/>
    <dgm:cxn modelId="{4DD54FD8-7E0C-424B-86BC-9F31C4989359}" type="presParOf" srcId="{F5A471E1-26BB-4F41-A324-53F89F98B783}" destId="{F14BD46C-AB23-400B-8778-E703411457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B2266-68EC-4BBF-A471-4017DBD1013E}"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05ACAEF7-DA05-4521-89BC-22340E5ADB02}">
      <dgm:prSet/>
      <dgm:spPr/>
      <dgm:t>
        <a:bodyPr/>
        <a:lstStyle/>
        <a:p>
          <a:r>
            <a:rPr lang="en-US" b="1" dirty="0"/>
            <a:t>Background</a:t>
          </a:r>
          <a:r>
            <a:rPr lang="en-US" dirty="0"/>
            <a:t>: </a:t>
          </a:r>
        </a:p>
        <a:p>
          <a:r>
            <a:rPr lang="en-US" dirty="0"/>
            <a:t>Growth of e-commerce, Amazon's role in global retail.</a:t>
          </a:r>
        </a:p>
      </dgm:t>
    </dgm:pt>
    <dgm:pt modelId="{EE2433EA-BAB4-4A20-8A37-F39063019A24}" type="parTrans" cxnId="{6745CB0D-B3DA-47D6-B75C-0E5431CBBEB1}">
      <dgm:prSet/>
      <dgm:spPr/>
      <dgm:t>
        <a:bodyPr/>
        <a:lstStyle/>
        <a:p>
          <a:endParaRPr lang="en-US"/>
        </a:p>
      </dgm:t>
    </dgm:pt>
    <dgm:pt modelId="{8C1FF3B2-1201-484F-B39C-38349056409D}" type="sibTrans" cxnId="{6745CB0D-B3DA-47D6-B75C-0E5431CBBEB1}">
      <dgm:prSet/>
      <dgm:spPr/>
      <dgm:t>
        <a:bodyPr/>
        <a:lstStyle/>
        <a:p>
          <a:endParaRPr lang="en-US"/>
        </a:p>
      </dgm:t>
    </dgm:pt>
    <dgm:pt modelId="{790D6BEA-51B1-4EB0-8DEB-CE38B27DBE3E}">
      <dgm:prSet/>
      <dgm:spPr/>
      <dgm:t>
        <a:bodyPr/>
        <a:lstStyle/>
        <a:p>
          <a:r>
            <a:rPr lang="en-US" b="1" dirty="0"/>
            <a:t>Objective</a:t>
          </a:r>
          <a:r>
            <a:rPr lang="en-US" dirty="0"/>
            <a:t>: </a:t>
          </a:r>
        </a:p>
        <a:p>
          <a:r>
            <a:rPr lang="en-US" dirty="0"/>
            <a:t>Analyze Amazon’s bestseller lists to understand market trends, consumer preferences, and pricing strategies.</a:t>
          </a:r>
        </a:p>
      </dgm:t>
    </dgm:pt>
    <dgm:pt modelId="{7C0FE6C5-F483-4A11-BFE6-CE7DC2AA94BC}" type="parTrans" cxnId="{FDE92555-C3AC-462A-9E66-465A06717366}">
      <dgm:prSet/>
      <dgm:spPr/>
      <dgm:t>
        <a:bodyPr/>
        <a:lstStyle/>
        <a:p>
          <a:endParaRPr lang="en-US"/>
        </a:p>
      </dgm:t>
    </dgm:pt>
    <dgm:pt modelId="{0C3A7502-2FC6-4ECD-85FC-72BAC0F84AC5}" type="sibTrans" cxnId="{FDE92555-C3AC-462A-9E66-465A06717366}">
      <dgm:prSet/>
      <dgm:spPr/>
      <dgm:t>
        <a:bodyPr/>
        <a:lstStyle/>
        <a:p>
          <a:endParaRPr lang="en-US"/>
        </a:p>
      </dgm:t>
    </dgm:pt>
    <dgm:pt modelId="{6DA7F0BB-4B80-4D8A-B148-5BFCA3FDD805}">
      <dgm:prSet/>
      <dgm:spPr/>
      <dgm:t>
        <a:bodyPr/>
        <a:lstStyle/>
        <a:p>
          <a:r>
            <a:rPr lang="en-US" b="1" dirty="0"/>
            <a:t>Data</a:t>
          </a:r>
          <a:r>
            <a:rPr lang="en-US" dirty="0"/>
            <a:t>: </a:t>
          </a:r>
        </a:p>
        <a:p>
          <a:r>
            <a:rPr lang="en-US" dirty="0"/>
            <a:t>Collected on October 16, 2024, from Amazon's bestseller lists across 36 categories.</a:t>
          </a:r>
        </a:p>
      </dgm:t>
    </dgm:pt>
    <dgm:pt modelId="{633DD548-C69F-47BD-9C81-7B7F0BA3B848}" type="parTrans" cxnId="{BF3F3F45-36F5-488A-9E40-6990392DC1AC}">
      <dgm:prSet/>
      <dgm:spPr/>
      <dgm:t>
        <a:bodyPr/>
        <a:lstStyle/>
        <a:p>
          <a:endParaRPr lang="en-US"/>
        </a:p>
      </dgm:t>
    </dgm:pt>
    <dgm:pt modelId="{68074065-24EF-42D4-8E64-DCF60399C6CF}" type="sibTrans" cxnId="{BF3F3F45-36F5-488A-9E40-6990392DC1AC}">
      <dgm:prSet/>
      <dgm:spPr/>
      <dgm:t>
        <a:bodyPr/>
        <a:lstStyle/>
        <a:p>
          <a:endParaRPr lang="en-US"/>
        </a:p>
      </dgm:t>
    </dgm:pt>
    <dgm:pt modelId="{ED15612C-E259-FF40-BF4B-EF519738E993}" type="pres">
      <dgm:prSet presAssocID="{15AB2266-68EC-4BBF-A471-4017DBD1013E}" presName="linear" presStyleCnt="0">
        <dgm:presLayoutVars>
          <dgm:animLvl val="lvl"/>
          <dgm:resizeHandles val="exact"/>
        </dgm:presLayoutVars>
      </dgm:prSet>
      <dgm:spPr/>
    </dgm:pt>
    <dgm:pt modelId="{D47BFF6F-FC7A-5A45-AA2F-30D07BF71A69}" type="pres">
      <dgm:prSet presAssocID="{05ACAEF7-DA05-4521-89BC-22340E5ADB02}" presName="parentText" presStyleLbl="node1" presStyleIdx="0" presStyleCnt="3" custLinFactY="-13048" custLinFactNeighborX="-400" custLinFactNeighborY="-100000">
        <dgm:presLayoutVars>
          <dgm:chMax val="0"/>
          <dgm:bulletEnabled val="1"/>
        </dgm:presLayoutVars>
      </dgm:prSet>
      <dgm:spPr/>
    </dgm:pt>
    <dgm:pt modelId="{946ED889-A4C1-444B-BF51-25376E1DD796}" type="pres">
      <dgm:prSet presAssocID="{8C1FF3B2-1201-484F-B39C-38349056409D}" presName="spacer" presStyleCnt="0"/>
      <dgm:spPr/>
    </dgm:pt>
    <dgm:pt modelId="{EB92D8EC-ADCF-824D-9031-D5561EFEDC4E}" type="pres">
      <dgm:prSet presAssocID="{790D6BEA-51B1-4EB0-8DEB-CE38B27DBE3E}" presName="parentText" presStyleLbl="node1" presStyleIdx="1" presStyleCnt="3" custLinFactNeighborX="-400" custLinFactNeighborY="-1951">
        <dgm:presLayoutVars>
          <dgm:chMax val="0"/>
          <dgm:bulletEnabled val="1"/>
        </dgm:presLayoutVars>
      </dgm:prSet>
      <dgm:spPr/>
    </dgm:pt>
    <dgm:pt modelId="{61F8D598-6688-8846-8A8F-B5899AF00848}" type="pres">
      <dgm:prSet presAssocID="{0C3A7502-2FC6-4ECD-85FC-72BAC0F84AC5}" presName="spacer" presStyleCnt="0"/>
      <dgm:spPr/>
    </dgm:pt>
    <dgm:pt modelId="{2927DA71-41DA-2949-A9F9-23F6235168B7}" type="pres">
      <dgm:prSet presAssocID="{6DA7F0BB-4B80-4D8A-B148-5BFCA3FDD805}" presName="parentText" presStyleLbl="node1" presStyleIdx="2" presStyleCnt="3" custLinFactY="22714" custLinFactNeighborX="-400" custLinFactNeighborY="100000">
        <dgm:presLayoutVars>
          <dgm:chMax val="0"/>
          <dgm:bulletEnabled val="1"/>
        </dgm:presLayoutVars>
      </dgm:prSet>
      <dgm:spPr/>
    </dgm:pt>
  </dgm:ptLst>
  <dgm:cxnLst>
    <dgm:cxn modelId="{6745CB0D-B3DA-47D6-B75C-0E5431CBBEB1}" srcId="{15AB2266-68EC-4BBF-A471-4017DBD1013E}" destId="{05ACAEF7-DA05-4521-89BC-22340E5ADB02}" srcOrd="0" destOrd="0" parTransId="{EE2433EA-BAB4-4A20-8A37-F39063019A24}" sibTransId="{8C1FF3B2-1201-484F-B39C-38349056409D}"/>
    <dgm:cxn modelId="{A7C82C3E-315F-284D-8491-E88FC1E46391}" type="presOf" srcId="{6DA7F0BB-4B80-4D8A-B148-5BFCA3FDD805}" destId="{2927DA71-41DA-2949-A9F9-23F6235168B7}" srcOrd="0" destOrd="0" presId="urn:microsoft.com/office/officeart/2005/8/layout/vList2"/>
    <dgm:cxn modelId="{BF3F3F45-36F5-488A-9E40-6990392DC1AC}" srcId="{15AB2266-68EC-4BBF-A471-4017DBD1013E}" destId="{6DA7F0BB-4B80-4D8A-B148-5BFCA3FDD805}" srcOrd="2" destOrd="0" parTransId="{633DD548-C69F-47BD-9C81-7B7F0BA3B848}" sibTransId="{68074065-24EF-42D4-8E64-DCF60399C6CF}"/>
    <dgm:cxn modelId="{FDE92555-C3AC-462A-9E66-465A06717366}" srcId="{15AB2266-68EC-4BBF-A471-4017DBD1013E}" destId="{790D6BEA-51B1-4EB0-8DEB-CE38B27DBE3E}" srcOrd="1" destOrd="0" parTransId="{7C0FE6C5-F483-4A11-BFE6-CE7DC2AA94BC}" sibTransId="{0C3A7502-2FC6-4ECD-85FC-72BAC0F84AC5}"/>
    <dgm:cxn modelId="{24A3DE77-4945-754D-A2BE-579060AAB2E8}" type="presOf" srcId="{790D6BEA-51B1-4EB0-8DEB-CE38B27DBE3E}" destId="{EB92D8EC-ADCF-824D-9031-D5561EFEDC4E}" srcOrd="0" destOrd="0" presId="urn:microsoft.com/office/officeart/2005/8/layout/vList2"/>
    <dgm:cxn modelId="{FEB7BDA0-5395-D54A-B7ED-86EF6431973E}" type="presOf" srcId="{05ACAEF7-DA05-4521-89BC-22340E5ADB02}" destId="{D47BFF6F-FC7A-5A45-AA2F-30D07BF71A69}" srcOrd="0" destOrd="0" presId="urn:microsoft.com/office/officeart/2005/8/layout/vList2"/>
    <dgm:cxn modelId="{9E6DF5CC-36BF-0040-904A-C8A611F7D7B9}" type="presOf" srcId="{15AB2266-68EC-4BBF-A471-4017DBD1013E}" destId="{ED15612C-E259-FF40-BF4B-EF519738E993}" srcOrd="0" destOrd="0" presId="urn:microsoft.com/office/officeart/2005/8/layout/vList2"/>
    <dgm:cxn modelId="{6D40EE12-5CDA-3947-BFF5-463D270D365E}" type="presParOf" srcId="{ED15612C-E259-FF40-BF4B-EF519738E993}" destId="{D47BFF6F-FC7A-5A45-AA2F-30D07BF71A69}" srcOrd="0" destOrd="0" presId="urn:microsoft.com/office/officeart/2005/8/layout/vList2"/>
    <dgm:cxn modelId="{91344774-B301-9A42-AFA9-AB71B4E96F74}" type="presParOf" srcId="{ED15612C-E259-FF40-BF4B-EF519738E993}" destId="{946ED889-A4C1-444B-BF51-25376E1DD796}" srcOrd="1" destOrd="0" presId="urn:microsoft.com/office/officeart/2005/8/layout/vList2"/>
    <dgm:cxn modelId="{EA0C3C5B-CFB8-CA44-B5CE-8E3CE31354B4}" type="presParOf" srcId="{ED15612C-E259-FF40-BF4B-EF519738E993}" destId="{EB92D8EC-ADCF-824D-9031-D5561EFEDC4E}" srcOrd="2" destOrd="0" presId="urn:microsoft.com/office/officeart/2005/8/layout/vList2"/>
    <dgm:cxn modelId="{796C6663-9F63-8D47-AB73-DB2D33601EA0}" type="presParOf" srcId="{ED15612C-E259-FF40-BF4B-EF519738E993}" destId="{61F8D598-6688-8846-8A8F-B5899AF00848}" srcOrd="3" destOrd="0" presId="urn:microsoft.com/office/officeart/2005/8/layout/vList2"/>
    <dgm:cxn modelId="{269568F5-C274-824B-BE41-78DB2F6A7985}" type="presParOf" srcId="{ED15612C-E259-FF40-BF4B-EF519738E993}" destId="{2927DA71-41DA-2949-A9F9-23F6235168B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5804B2-6D02-4EEB-ABA9-1AE0DE4D7F33}"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E66B789A-2D31-4631-BC7C-A219DC321A94}">
      <dgm:prSet/>
      <dgm:spPr/>
      <dgm:t>
        <a:bodyPr/>
        <a:lstStyle/>
        <a:p>
          <a:r>
            <a:rPr lang="en-US"/>
            <a:t>Key Research:</a:t>
          </a:r>
        </a:p>
      </dgm:t>
    </dgm:pt>
    <dgm:pt modelId="{FFCAB1A1-B2FE-4BE9-8324-6321D9A47674}" type="parTrans" cxnId="{4C8EB606-E07E-4BAF-A189-59A7E51A5947}">
      <dgm:prSet/>
      <dgm:spPr/>
      <dgm:t>
        <a:bodyPr/>
        <a:lstStyle/>
        <a:p>
          <a:endParaRPr lang="en-US"/>
        </a:p>
      </dgm:t>
    </dgm:pt>
    <dgm:pt modelId="{19A8A5C9-082D-4132-A10A-A412D96F63F6}" type="sibTrans" cxnId="{4C8EB606-E07E-4BAF-A189-59A7E51A5947}">
      <dgm:prSet/>
      <dgm:spPr/>
      <dgm:t>
        <a:bodyPr/>
        <a:lstStyle/>
        <a:p>
          <a:endParaRPr lang="en-US"/>
        </a:p>
      </dgm:t>
    </dgm:pt>
    <dgm:pt modelId="{C4FEFE44-286D-4207-963D-1FCA23EBCDD9}">
      <dgm:prSet/>
      <dgm:spPr/>
      <dgm:t>
        <a:bodyPr/>
        <a:lstStyle/>
        <a:p>
          <a:r>
            <a:rPr lang="en-US" dirty="0"/>
            <a:t>E-commerce and consumer interest (Trzebiński &amp; Marciniak, 2023).</a:t>
          </a:r>
        </a:p>
      </dgm:t>
    </dgm:pt>
    <dgm:pt modelId="{D064E2FF-EAD5-4E85-8DD8-E6DBB7A76BC0}" type="parTrans" cxnId="{993CB9CA-8D94-4FBB-9E64-DB6588B7DB7A}">
      <dgm:prSet/>
      <dgm:spPr/>
      <dgm:t>
        <a:bodyPr/>
        <a:lstStyle/>
        <a:p>
          <a:endParaRPr lang="en-US"/>
        </a:p>
      </dgm:t>
    </dgm:pt>
    <dgm:pt modelId="{07CC3A44-CAD1-4EC5-B0F1-15677AD0A8A9}" type="sibTrans" cxnId="{993CB9CA-8D94-4FBB-9E64-DB6588B7DB7A}">
      <dgm:prSet/>
      <dgm:spPr/>
      <dgm:t>
        <a:bodyPr/>
        <a:lstStyle/>
        <a:p>
          <a:endParaRPr lang="en-US"/>
        </a:p>
      </dgm:t>
    </dgm:pt>
    <dgm:pt modelId="{2D53B3B1-77CD-4ADA-A2A6-DD506984E867}">
      <dgm:prSet/>
      <dgm:spPr/>
      <dgm:t>
        <a:bodyPr/>
        <a:lstStyle/>
        <a:p>
          <a:r>
            <a:rPr lang="en-US" dirty="0"/>
            <a:t>Challenges of outdated data and static datasets.</a:t>
          </a:r>
        </a:p>
      </dgm:t>
    </dgm:pt>
    <dgm:pt modelId="{4E8014AA-1689-4ACA-8CBA-4AE268EFE6D5}" type="parTrans" cxnId="{FA67B027-762A-42B6-925A-0E5DFE1F0A84}">
      <dgm:prSet/>
      <dgm:spPr/>
      <dgm:t>
        <a:bodyPr/>
        <a:lstStyle/>
        <a:p>
          <a:endParaRPr lang="en-US"/>
        </a:p>
      </dgm:t>
    </dgm:pt>
    <dgm:pt modelId="{00E82B2E-AA86-43F4-9126-2B8AAC571BA4}" type="sibTrans" cxnId="{FA67B027-762A-42B6-925A-0E5DFE1F0A84}">
      <dgm:prSet/>
      <dgm:spPr/>
      <dgm:t>
        <a:bodyPr/>
        <a:lstStyle/>
        <a:p>
          <a:endParaRPr lang="en-US"/>
        </a:p>
      </dgm:t>
    </dgm:pt>
    <dgm:pt modelId="{AD1FAA29-AACD-4D64-9E2E-9BB52C5A30B1}">
      <dgm:prSet/>
      <dgm:spPr/>
      <dgm:t>
        <a:bodyPr/>
        <a:lstStyle/>
        <a:p>
          <a:r>
            <a:rPr lang="en-US"/>
            <a:t>Importance of dynamic data collection for current insights (Zhang, 2024).</a:t>
          </a:r>
        </a:p>
      </dgm:t>
    </dgm:pt>
    <dgm:pt modelId="{DC3DE742-2AB8-4E63-9ACB-1045428D6AEE}" type="parTrans" cxnId="{D2450183-A131-4FAD-A317-0542CA1BD4E0}">
      <dgm:prSet/>
      <dgm:spPr/>
      <dgm:t>
        <a:bodyPr/>
        <a:lstStyle/>
        <a:p>
          <a:endParaRPr lang="en-US"/>
        </a:p>
      </dgm:t>
    </dgm:pt>
    <dgm:pt modelId="{A1E15CD6-5769-4A4D-A4F8-73F7C3272262}" type="sibTrans" cxnId="{D2450183-A131-4FAD-A317-0542CA1BD4E0}">
      <dgm:prSet/>
      <dgm:spPr/>
      <dgm:t>
        <a:bodyPr/>
        <a:lstStyle/>
        <a:p>
          <a:endParaRPr lang="en-US"/>
        </a:p>
      </dgm:t>
    </dgm:pt>
    <dgm:pt modelId="{A7231F39-9378-4A48-AA41-9B5CBEE243B5}">
      <dgm:prSet/>
      <dgm:spPr/>
      <dgm:t>
        <a:bodyPr/>
        <a:lstStyle/>
        <a:p>
          <a:r>
            <a:rPr lang="en-US" b="1" dirty="0"/>
            <a:t>Gap</a:t>
          </a:r>
          <a:r>
            <a:rPr lang="en-US" dirty="0"/>
            <a:t>: Real-time data, interactive visualizations, and broader category analysis are underexplored.</a:t>
          </a:r>
        </a:p>
      </dgm:t>
    </dgm:pt>
    <dgm:pt modelId="{E357AD05-09EA-4AE8-9880-B4FC91FF0A27}" type="parTrans" cxnId="{308535F4-59AB-496A-9981-E4014A27ED8C}">
      <dgm:prSet/>
      <dgm:spPr/>
      <dgm:t>
        <a:bodyPr/>
        <a:lstStyle/>
        <a:p>
          <a:endParaRPr lang="en-US"/>
        </a:p>
      </dgm:t>
    </dgm:pt>
    <dgm:pt modelId="{A2E0C5BD-5102-4F2C-B623-6ACFEA17E565}" type="sibTrans" cxnId="{308535F4-59AB-496A-9981-E4014A27ED8C}">
      <dgm:prSet/>
      <dgm:spPr/>
      <dgm:t>
        <a:bodyPr/>
        <a:lstStyle/>
        <a:p>
          <a:endParaRPr lang="en-US"/>
        </a:p>
      </dgm:t>
    </dgm:pt>
    <dgm:pt modelId="{C24873A3-EBE0-534C-B230-57F129A4EB34}" type="pres">
      <dgm:prSet presAssocID="{0E5804B2-6D02-4EEB-ABA9-1AE0DE4D7F33}" presName="Name0" presStyleCnt="0">
        <dgm:presLayoutVars>
          <dgm:dir/>
          <dgm:animLvl val="lvl"/>
          <dgm:resizeHandles val="exact"/>
        </dgm:presLayoutVars>
      </dgm:prSet>
      <dgm:spPr/>
    </dgm:pt>
    <dgm:pt modelId="{465631CF-11BF-E647-A9CF-90959226289B}" type="pres">
      <dgm:prSet presAssocID="{A7231F39-9378-4A48-AA41-9B5CBEE243B5}" presName="boxAndChildren" presStyleCnt="0"/>
      <dgm:spPr/>
    </dgm:pt>
    <dgm:pt modelId="{9996ED8B-F790-664D-8ACB-A862DA9DB2F9}" type="pres">
      <dgm:prSet presAssocID="{A7231F39-9378-4A48-AA41-9B5CBEE243B5}" presName="parentTextBox" presStyleLbl="node1" presStyleIdx="0" presStyleCnt="2"/>
      <dgm:spPr/>
    </dgm:pt>
    <dgm:pt modelId="{F176C03B-CE7B-7841-A00E-A0CF882EBC9A}" type="pres">
      <dgm:prSet presAssocID="{19A8A5C9-082D-4132-A10A-A412D96F63F6}" presName="sp" presStyleCnt="0"/>
      <dgm:spPr/>
    </dgm:pt>
    <dgm:pt modelId="{62878B5F-91BD-1343-AD12-6BA54DC86E56}" type="pres">
      <dgm:prSet presAssocID="{E66B789A-2D31-4631-BC7C-A219DC321A94}" presName="arrowAndChildren" presStyleCnt="0"/>
      <dgm:spPr/>
    </dgm:pt>
    <dgm:pt modelId="{4989A26D-C206-AA43-B332-9E396612E0C8}" type="pres">
      <dgm:prSet presAssocID="{E66B789A-2D31-4631-BC7C-A219DC321A94}" presName="parentTextArrow" presStyleLbl="node1" presStyleIdx="0" presStyleCnt="2"/>
      <dgm:spPr/>
    </dgm:pt>
    <dgm:pt modelId="{DC2F0D31-62C8-5E4B-B205-580A264338AE}" type="pres">
      <dgm:prSet presAssocID="{E66B789A-2D31-4631-BC7C-A219DC321A94}" presName="arrow" presStyleLbl="node1" presStyleIdx="1" presStyleCnt="2"/>
      <dgm:spPr/>
    </dgm:pt>
    <dgm:pt modelId="{5BBEFE26-EF51-754E-A7DA-07C4AC55AB49}" type="pres">
      <dgm:prSet presAssocID="{E66B789A-2D31-4631-BC7C-A219DC321A94}" presName="descendantArrow" presStyleCnt="0"/>
      <dgm:spPr/>
    </dgm:pt>
    <dgm:pt modelId="{8813F0FA-998D-3146-901E-B6E8BE539073}" type="pres">
      <dgm:prSet presAssocID="{C4FEFE44-286D-4207-963D-1FCA23EBCDD9}" presName="childTextArrow" presStyleLbl="fgAccFollowNode1" presStyleIdx="0" presStyleCnt="3">
        <dgm:presLayoutVars>
          <dgm:bulletEnabled val="1"/>
        </dgm:presLayoutVars>
      </dgm:prSet>
      <dgm:spPr/>
    </dgm:pt>
    <dgm:pt modelId="{13FA3EE8-0961-E145-8E27-144381FB4097}" type="pres">
      <dgm:prSet presAssocID="{2D53B3B1-77CD-4ADA-A2A6-DD506984E867}" presName="childTextArrow" presStyleLbl="fgAccFollowNode1" presStyleIdx="1" presStyleCnt="3">
        <dgm:presLayoutVars>
          <dgm:bulletEnabled val="1"/>
        </dgm:presLayoutVars>
      </dgm:prSet>
      <dgm:spPr/>
    </dgm:pt>
    <dgm:pt modelId="{58AD7E0E-CACB-4647-B4EB-467C250D547F}" type="pres">
      <dgm:prSet presAssocID="{AD1FAA29-AACD-4D64-9E2E-9BB52C5A30B1}" presName="childTextArrow" presStyleLbl="fgAccFollowNode1" presStyleIdx="2" presStyleCnt="3">
        <dgm:presLayoutVars>
          <dgm:bulletEnabled val="1"/>
        </dgm:presLayoutVars>
      </dgm:prSet>
      <dgm:spPr/>
    </dgm:pt>
  </dgm:ptLst>
  <dgm:cxnLst>
    <dgm:cxn modelId="{4C8EB606-E07E-4BAF-A189-59A7E51A5947}" srcId="{0E5804B2-6D02-4EEB-ABA9-1AE0DE4D7F33}" destId="{E66B789A-2D31-4631-BC7C-A219DC321A94}" srcOrd="0" destOrd="0" parTransId="{FFCAB1A1-B2FE-4BE9-8324-6321D9A47674}" sibTransId="{19A8A5C9-082D-4132-A10A-A412D96F63F6}"/>
    <dgm:cxn modelId="{FA67B027-762A-42B6-925A-0E5DFE1F0A84}" srcId="{E66B789A-2D31-4631-BC7C-A219DC321A94}" destId="{2D53B3B1-77CD-4ADA-A2A6-DD506984E867}" srcOrd="1" destOrd="0" parTransId="{4E8014AA-1689-4ACA-8CBA-4AE268EFE6D5}" sibTransId="{00E82B2E-AA86-43F4-9126-2B8AAC571BA4}"/>
    <dgm:cxn modelId="{0D852B43-AA90-2045-A0F3-F726C7D0FEFD}" type="presOf" srcId="{C4FEFE44-286D-4207-963D-1FCA23EBCDD9}" destId="{8813F0FA-998D-3146-901E-B6E8BE539073}" srcOrd="0" destOrd="0" presId="urn:microsoft.com/office/officeart/2005/8/layout/process4"/>
    <dgm:cxn modelId="{2DA37C45-4C4C-E849-A452-CC6B2BD738B1}" type="presOf" srcId="{0E5804B2-6D02-4EEB-ABA9-1AE0DE4D7F33}" destId="{C24873A3-EBE0-534C-B230-57F129A4EB34}" srcOrd="0" destOrd="0" presId="urn:microsoft.com/office/officeart/2005/8/layout/process4"/>
    <dgm:cxn modelId="{5833504C-D16B-884B-A28D-0389A491CE17}" type="presOf" srcId="{E66B789A-2D31-4631-BC7C-A219DC321A94}" destId="{DC2F0D31-62C8-5E4B-B205-580A264338AE}" srcOrd="1" destOrd="0" presId="urn:microsoft.com/office/officeart/2005/8/layout/process4"/>
    <dgm:cxn modelId="{D2450183-A131-4FAD-A317-0542CA1BD4E0}" srcId="{E66B789A-2D31-4631-BC7C-A219DC321A94}" destId="{AD1FAA29-AACD-4D64-9E2E-9BB52C5A30B1}" srcOrd="2" destOrd="0" parTransId="{DC3DE742-2AB8-4E63-9ACB-1045428D6AEE}" sibTransId="{A1E15CD6-5769-4A4D-A4F8-73F7C3272262}"/>
    <dgm:cxn modelId="{993CB9CA-8D94-4FBB-9E64-DB6588B7DB7A}" srcId="{E66B789A-2D31-4631-BC7C-A219DC321A94}" destId="{C4FEFE44-286D-4207-963D-1FCA23EBCDD9}" srcOrd="0" destOrd="0" parTransId="{D064E2FF-EAD5-4E85-8DD8-E6DBB7A76BC0}" sibTransId="{07CC3A44-CAD1-4EC5-B0F1-15677AD0A8A9}"/>
    <dgm:cxn modelId="{D62249CD-B50B-F048-92FA-A484347FE2E8}" type="presOf" srcId="{2D53B3B1-77CD-4ADA-A2A6-DD506984E867}" destId="{13FA3EE8-0961-E145-8E27-144381FB4097}" srcOrd="0" destOrd="0" presId="urn:microsoft.com/office/officeart/2005/8/layout/process4"/>
    <dgm:cxn modelId="{573BADD9-0936-CA49-BC1A-9D537F2F0ED4}" type="presOf" srcId="{A7231F39-9378-4A48-AA41-9B5CBEE243B5}" destId="{9996ED8B-F790-664D-8ACB-A862DA9DB2F9}" srcOrd="0" destOrd="0" presId="urn:microsoft.com/office/officeart/2005/8/layout/process4"/>
    <dgm:cxn modelId="{3D5F22DD-B2A8-1249-8FD7-2B88F0015411}" type="presOf" srcId="{AD1FAA29-AACD-4D64-9E2E-9BB52C5A30B1}" destId="{58AD7E0E-CACB-4647-B4EB-467C250D547F}" srcOrd="0" destOrd="0" presId="urn:microsoft.com/office/officeart/2005/8/layout/process4"/>
    <dgm:cxn modelId="{AB1FBCE7-AE9F-B44B-B6CF-587BA6B6EACA}" type="presOf" srcId="{E66B789A-2D31-4631-BC7C-A219DC321A94}" destId="{4989A26D-C206-AA43-B332-9E396612E0C8}" srcOrd="0" destOrd="0" presId="urn:microsoft.com/office/officeart/2005/8/layout/process4"/>
    <dgm:cxn modelId="{308535F4-59AB-496A-9981-E4014A27ED8C}" srcId="{0E5804B2-6D02-4EEB-ABA9-1AE0DE4D7F33}" destId="{A7231F39-9378-4A48-AA41-9B5CBEE243B5}" srcOrd="1" destOrd="0" parTransId="{E357AD05-09EA-4AE8-9880-B4FC91FF0A27}" sibTransId="{A2E0C5BD-5102-4F2C-B623-6ACFEA17E565}"/>
    <dgm:cxn modelId="{DD43FA27-631E-E64F-9E82-5FE65B065CC0}" type="presParOf" srcId="{C24873A3-EBE0-534C-B230-57F129A4EB34}" destId="{465631CF-11BF-E647-A9CF-90959226289B}" srcOrd="0" destOrd="0" presId="urn:microsoft.com/office/officeart/2005/8/layout/process4"/>
    <dgm:cxn modelId="{9EE563D4-5D91-924E-A4AD-BC8F7652C5B0}" type="presParOf" srcId="{465631CF-11BF-E647-A9CF-90959226289B}" destId="{9996ED8B-F790-664D-8ACB-A862DA9DB2F9}" srcOrd="0" destOrd="0" presId="urn:microsoft.com/office/officeart/2005/8/layout/process4"/>
    <dgm:cxn modelId="{07CC62C3-0ABA-224A-9777-9184C600725E}" type="presParOf" srcId="{C24873A3-EBE0-534C-B230-57F129A4EB34}" destId="{F176C03B-CE7B-7841-A00E-A0CF882EBC9A}" srcOrd="1" destOrd="0" presId="urn:microsoft.com/office/officeart/2005/8/layout/process4"/>
    <dgm:cxn modelId="{D1DF1CC9-64AD-A943-92CF-D2E606CD1E13}" type="presParOf" srcId="{C24873A3-EBE0-534C-B230-57F129A4EB34}" destId="{62878B5F-91BD-1343-AD12-6BA54DC86E56}" srcOrd="2" destOrd="0" presId="urn:microsoft.com/office/officeart/2005/8/layout/process4"/>
    <dgm:cxn modelId="{AC1132D0-868F-604D-845F-F633597F7479}" type="presParOf" srcId="{62878B5F-91BD-1343-AD12-6BA54DC86E56}" destId="{4989A26D-C206-AA43-B332-9E396612E0C8}" srcOrd="0" destOrd="0" presId="urn:microsoft.com/office/officeart/2005/8/layout/process4"/>
    <dgm:cxn modelId="{77CD4B60-11EF-A34B-96F1-6BF52EDC88D4}" type="presParOf" srcId="{62878B5F-91BD-1343-AD12-6BA54DC86E56}" destId="{DC2F0D31-62C8-5E4B-B205-580A264338AE}" srcOrd="1" destOrd="0" presId="urn:microsoft.com/office/officeart/2005/8/layout/process4"/>
    <dgm:cxn modelId="{78536335-97C3-9E44-905E-E21CD0B10AD7}" type="presParOf" srcId="{62878B5F-91BD-1343-AD12-6BA54DC86E56}" destId="{5BBEFE26-EF51-754E-A7DA-07C4AC55AB49}" srcOrd="2" destOrd="0" presId="urn:microsoft.com/office/officeart/2005/8/layout/process4"/>
    <dgm:cxn modelId="{B6DA4896-E10F-9E43-A213-D1EBD8528149}" type="presParOf" srcId="{5BBEFE26-EF51-754E-A7DA-07C4AC55AB49}" destId="{8813F0FA-998D-3146-901E-B6E8BE539073}" srcOrd="0" destOrd="0" presId="urn:microsoft.com/office/officeart/2005/8/layout/process4"/>
    <dgm:cxn modelId="{FC195803-CBAC-724D-ADB7-86C2F6D9424D}" type="presParOf" srcId="{5BBEFE26-EF51-754E-A7DA-07C4AC55AB49}" destId="{13FA3EE8-0961-E145-8E27-144381FB4097}" srcOrd="1" destOrd="0" presId="urn:microsoft.com/office/officeart/2005/8/layout/process4"/>
    <dgm:cxn modelId="{F2DA025E-90CE-FE4D-B610-B954FED327B2}" type="presParOf" srcId="{5BBEFE26-EF51-754E-A7DA-07C4AC55AB49}" destId="{58AD7E0E-CACB-4647-B4EB-467C250D547F}"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62E400-291E-4F5C-BA3B-29915DA1B88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DDBFF44-2329-42C4-A7B1-B7D9FF8BDAA9}">
      <dgm:prSet/>
      <dgm:spPr/>
      <dgm:t>
        <a:bodyPr/>
        <a:lstStyle/>
        <a:p>
          <a:pPr>
            <a:lnSpc>
              <a:spcPct val="100000"/>
            </a:lnSpc>
          </a:pPr>
          <a:r>
            <a:rPr lang="en-US" b="1" dirty="0">
              <a:solidFill>
                <a:schemeClr val="bg1"/>
              </a:solidFill>
            </a:rPr>
            <a:t>Correlation Analysis</a:t>
          </a:r>
          <a:r>
            <a:rPr lang="en-US" dirty="0">
              <a:solidFill>
                <a:schemeClr val="bg1"/>
              </a:solidFill>
            </a:rPr>
            <a:t>: Identified relationships between key variables.</a:t>
          </a:r>
        </a:p>
      </dgm:t>
    </dgm:pt>
    <dgm:pt modelId="{DC873062-1205-4AFB-A8EF-B69447E8908E}" type="parTrans" cxnId="{AE3B3440-3A8B-4A48-8675-E57DC487552F}">
      <dgm:prSet/>
      <dgm:spPr/>
      <dgm:t>
        <a:bodyPr/>
        <a:lstStyle/>
        <a:p>
          <a:endParaRPr lang="en-US"/>
        </a:p>
      </dgm:t>
    </dgm:pt>
    <dgm:pt modelId="{8ED48FE6-DFEC-4030-87D7-A9FF195A3DEB}" type="sibTrans" cxnId="{AE3B3440-3A8B-4A48-8675-E57DC487552F}">
      <dgm:prSet/>
      <dgm:spPr/>
      <dgm:t>
        <a:bodyPr/>
        <a:lstStyle/>
        <a:p>
          <a:pPr>
            <a:lnSpc>
              <a:spcPct val="100000"/>
            </a:lnSpc>
          </a:pPr>
          <a:endParaRPr lang="en-US"/>
        </a:p>
      </dgm:t>
    </dgm:pt>
    <dgm:pt modelId="{1BB8FB5F-0310-4E43-A747-78A0DCB414BB}">
      <dgm:prSet/>
      <dgm:spPr/>
      <dgm:t>
        <a:bodyPr/>
        <a:lstStyle/>
        <a:p>
          <a:pPr>
            <a:lnSpc>
              <a:spcPct val="100000"/>
            </a:lnSpc>
          </a:pPr>
          <a:r>
            <a:rPr lang="en-US" b="1">
              <a:solidFill>
                <a:schemeClr val="bg1"/>
              </a:solidFill>
            </a:rPr>
            <a:t>Descriptive Analytics</a:t>
          </a:r>
          <a:r>
            <a:rPr lang="en-US">
              <a:solidFill>
                <a:schemeClr val="bg1"/>
              </a:solidFill>
            </a:rPr>
            <a:t>: Visualized category-level and product-level insights.</a:t>
          </a:r>
        </a:p>
      </dgm:t>
    </dgm:pt>
    <dgm:pt modelId="{D83C5B6D-7083-42B6-B512-FF994B468D6A}" type="parTrans" cxnId="{FF9C80AF-5CDE-4CD7-924C-0B11C5112905}">
      <dgm:prSet/>
      <dgm:spPr/>
      <dgm:t>
        <a:bodyPr/>
        <a:lstStyle/>
        <a:p>
          <a:endParaRPr lang="en-US"/>
        </a:p>
      </dgm:t>
    </dgm:pt>
    <dgm:pt modelId="{07C6E830-7123-4DE2-99C7-875C7B694D1E}" type="sibTrans" cxnId="{FF9C80AF-5CDE-4CD7-924C-0B11C5112905}">
      <dgm:prSet/>
      <dgm:spPr/>
      <dgm:t>
        <a:bodyPr/>
        <a:lstStyle/>
        <a:p>
          <a:pPr>
            <a:lnSpc>
              <a:spcPct val="100000"/>
            </a:lnSpc>
          </a:pPr>
          <a:endParaRPr lang="en-US"/>
        </a:p>
      </dgm:t>
    </dgm:pt>
    <dgm:pt modelId="{C9C3CE47-99AB-486D-8314-CC44C5AFE14E}">
      <dgm:prSet/>
      <dgm:spPr/>
      <dgm:t>
        <a:bodyPr/>
        <a:lstStyle/>
        <a:p>
          <a:pPr>
            <a:lnSpc>
              <a:spcPct val="100000"/>
            </a:lnSpc>
          </a:pPr>
          <a:r>
            <a:rPr lang="en-US" b="1">
              <a:solidFill>
                <a:schemeClr val="bg1"/>
              </a:solidFill>
            </a:rPr>
            <a:t>Textual Analysis</a:t>
          </a:r>
          <a:r>
            <a:rPr lang="en-US">
              <a:solidFill>
                <a:schemeClr val="bg1"/>
              </a:solidFill>
            </a:rPr>
            <a:t>: Used NLTK to analyze product titles for popular keywords.</a:t>
          </a:r>
        </a:p>
      </dgm:t>
    </dgm:pt>
    <dgm:pt modelId="{D14E7555-F6A4-4169-9EB5-52A2167AA6B5}" type="parTrans" cxnId="{9C64CFAE-30BD-4E62-9349-4B8FDDFC6E49}">
      <dgm:prSet/>
      <dgm:spPr/>
      <dgm:t>
        <a:bodyPr/>
        <a:lstStyle/>
        <a:p>
          <a:endParaRPr lang="en-US"/>
        </a:p>
      </dgm:t>
    </dgm:pt>
    <dgm:pt modelId="{FA2F3454-F214-4695-A386-8CC9C6264297}" type="sibTrans" cxnId="{9C64CFAE-30BD-4E62-9349-4B8FDDFC6E49}">
      <dgm:prSet/>
      <dgm:spPr/>
      <dgm:t>
        <a:bodyPr/>
        <a:lstStyle/>
        <a:p>
          <a:pPr>
            <a:lnSpc>
              <a:spcPct val="100000"/>
            </a:lnSpc>
          </a:pPr>
          <a:endParaRPr lang="en-US"/>
        </a:p>
      </dgm:t>
    </dgm:pt>
    <dgm:pt modelId="{E9F33EBB-97EA-4A05-A94F-C47A845B224D}">
      <dgm:prSet/>
      <dgm:spPr/>
      <dgm:t>
        <a:bodyPr/>
        <a:lstStyle/>
        <a:p>
          <a:pPr>
            <a:lnSpc>
              <a:spcPct val="100000"/>
            </a:lnSpc>
          </a:pPr>
          <a:r>
            <a:rPr lang="en-US" b="1">
              <a:solidFill>
                <a:schemeClr val="bg1"/>
              </a:solidFill>
            </a:rPr>
            <a:t>Visualization Tools</a:t>
          </a:r>
          <a:r>
            <a:rPr lang="en-US">
              <a:solidFill>
                <a:schemeClr val="bg1"/>
              </a:solidFill>
            </a:rPr>
            <a:t>: D3.js, Recharts, React for interactive visualizations.</a:t>
          </a:r>
        </a:p>
      </dgm:t>
    </dgm:pt>
    <dgm:pt modelId="{EFB6BED9-F286-434B-AB20-F70B2E880F37}" type="parTrans" cxnId="{080EB2D1-FDB7-43A5-89AE-CEE0063CF946}">
      <dgm:prSet/>
      <dgm:spPr/>
      <dgm:t>
        <a:bodyPr/>
        <a:lstStyle/>
        <a:p>
          <a:endParaRPr lang="en-US"/>
        </a:p>
      </dgm:t>
    </dgm:pt>
    <dgm:pt modelId="{7DD08F2E-88ED-4233-B5FF-A9D0D90D30FD}" type="sibTrans" cxnId="{080EB2D1-FDB7-43A5-89AE-CEE0063CF946}">
      <dgm:prSet/>
      <dgm:spPr/>
      <dgm:t>
        <a:bodyPr/>
        <a:lstStyle/>
        <a:p>
          <a:endParaRPr lang="en-US"/>
        </a:p>
      </dgm:t>
    </dgm:pt>
    <dgm:pt modelId="{27724DC3-7A51-4BE0-8D1E-E1EB63162459}" type="pres">
      <dgm:prSet presAssocID="{6F62E400-291E-4F5C-BA3B-29915DA1B885}" presName="root" presStyleCnt="0">
        <dgm:presLayoutVars>
          <dgm:dir/>
          <dgm:resizeHandles val="exact"/>
        </dgm:presLayoutVars>
      </dgm:prSet>
      <dgm:spPr/>
    </dgm:pt>
    <dgm:pt modelId="{EF30957A-0D92-4C2A-BFE4-D98D6EFBA5E1}" type="pres">
      <dgm:prSet presAssocID="{ADDBFF44-2329-42C4-A7B1-B7D9FF8BDAA9}" presName="compNode" presStyleCnt="0"/>
      <dgm:spPr/>
    </dgm:pt>
    <dgm:pt modelId="{CAF582D7-11EF-4159-908D-FC1E4B2D5D81}" type="pres">
      <dgm:prSet presAssocID="{ADDBFF44-2329-42C4-A7B1-B7D9FF8BDA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enn Diagram"/>
        </a:ext>
      </dgm:extLst>
    </dgm:pt>
    <dgm:pt modelId="{3EB53BC7-3263-4ACB-85F7-D2CBA174F162}" type="pres">
      <dgm:prSet presAssocID="{ADDBFF44-2329-42C4-A7B1-B7D9FF8BDAA9}" presName="spaceRect" presStyleCnt="0"/>
      <dgm:spPr/>
    </dgm:pt>
    <dgm:pt modelId="{4E3989D9-1F5B-419A-BE5A-692D0E6233F3}" type="pres">
      <dgm:prSet presAssocID="{ADDBFF44-2329-42C4-A7B1-B7D9FF8BDAA9}" presName="textRect" presStyleLbl="revTx" presStyleIdx="0" presStyleCnt="4">
        <dgm:presLayoutVars>
          <dgm:chMax val="1"/>
          <dgm:chPref val="1"/>
        </dgm:presLayoutVars>
      </dgm:prSet>
      <dgm:spPr/>
    </dgm:pt>
    <dgm:pt modelId="{F466DD07-23FE-4133-8F7F-A36F98ACF42D}" type="pres">
      <dgm:prSet presAssocID="{8ED48FE6-DFEC-4030-87D7-A9FF195A3DEB}" presName="sibTrans" presStyleCnt="0"/>
      <dgm:spPr/>
    </dgm:pt>
    <dgm:pt modelId="{175102AC-C421-478F-A272-D21619CBA234}" type="pres">
      <dgm:prSet presAssocID="{1BB8FB5F-0310-4E43-A747-78A0DCB414BB}" presName="compNode" presStyleCnt="0"/>
      <dgm:spPr/>
    </dgm:pt>
    <dgm:pt modelId="{FCE8B1AB-9233-4C4C-AF98-ACF32F1131E7}" type="pres">
      <dgm:prSet presAssocID="{1BB8FB5F-0310-4E43-A747-78A0DCB414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CA4C8B6E-D302-45E4-B0B5-CE838715524F}" type="pres">
      <dgm:prSet presAssocID="{1BB8FB5F-0310-4E43-A747-78A0DCB414BB}" presName="spaceRect" presStyleCnt="0"/>
      <dgm:spPr/>
    </dgm:pt>
    <dgm:pt modelId="{5A54CEC4-27E8-4505-AACF-8916BEC10AAC}" type="pres">
      <dgm:prSet presAssocID="{1BB8FB5F-0310-4E43-A747-78A0DCB414BB}" presName="textRect" presStyleLbl="revTx" presStyleIdx="1" presStyleCnt="4">
        <dgm:presLayoutVars>
          <dgm:chMax val="1"/>
          <dgm:chPref val="1"/>
        </dgm:presLayoutVars>
      </dgm:prSet>
      <dgm:spPr/>
    </dgm:pt>
    <dgm:pt modelId="{693452F0-686A-40BB-9578-6FDD1F5BEB79}" type="pres">
      <dgm:prSet presAssocID="{07C6E830-7123-4DE2-99C7-875C7B694D1E}" presName="sibTrans" presStyleCnt="0"/>
      <dgm:spPr/>
    </dgm:pt>
    <dgm:pt modelId="{4C138E4E-8285-47E7-9BB6-DA0B3317F05E}" type="pres">
      <dgm:prSet presAssocID="{C9C3CE47-99AB-486D-8314-CC44C5AFE14E}" presName="compNode" presStyleCnt="0"/>
      <dgm:spPr/>
    </dgm:pt>
    <dgm:pt modelId="{17ADA7B3-4A72-43F7-A075-AA5ABD8BD4E7}" type="pres">
      <dgm:prSet presAssocID="{C9C3CE47-99AB-486D-8314-CC44C5AFE1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C0EAA993-1A54-4104-8CEF-06DA2B7CC497}" type="pres">
      <dgm:prSet presAssocID="{C9C3CE47-99AB-486D-8314-CC44C5AFE14E}" presName="spaceRect" presStyleCnt="0"/>
      <dgm:spPr/>
    </dgm:pt>
    <dgm:pt modelId="{20206C5B-DF27-475F-A519-19A8674765E2}" type="pres">
      <dgm:prSet presAssocID="{C9C3CE47-99AB-486D-8314-CC44C5AFE14E}" presName="textRect" presStyleLbl="revTx" presStyleIdx="2" presStyleCnt="4">
        <dgm:presLayoutVars>
          <dgm:chMax val="1"/>
          <dgm:chPref val="1"/>
        </dgm:presLayoutVars>
      </dgm:prSet>
      <dgm:spPr/>
    </dgm:pt>
    <dgm:pt modelId="{212C61C6-9D14-4DF8-B40E-44C0540806F2}" type="pres">
      <dgm:prSet presAssocID="{FA2F3454-F214-4695-A386-8CC9C6264297}" presName="sibTrans" presStyleCnt="0"/>
      <dgm:spPr/>
    </dgm:pt>
    <dgm:pt modelId="{DC80DAF1-737D-40FD-B5A6-4A6A7FB91498}" type="pres">
      <dgm:prSet presAssocID="{E9F33EBB-97EA-4A05-A94F-C47A845B224D}" presName="compNode" presStyleCnt="0"/>
      <dgm:spPr/>
    </dgm:pt>
    <dgm:pt modelId="{C4DDFED2-6B2F-405D-9CAE-DA536E3C155E}" type="pres">
      <dgm:prSet presAssocID="{E9F33EBB-97EA-4A05-A94F-C47A845B22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03D98C05-7D8D-4CCD-B740-61CB34F72B95}" type="pres">
      <dgm:prSet presAssocID="{E9F33EBB-97EA-4A05-A94F-C47A845B224D}" presName="spaceRect" presStyleCnt="0"/>
      <dgm:spPr/>
    </dgm:pt>
    <dgm:pt modelId="{8EC8C94C-8717-4FE9-A01F-BBC51092FED3}" type="pres">
      <dgm:prSet presAssocID="{E9F33EBB-97EA-4A05-A94F-C47A845B224D}" presName="textRect" presStyleLbl="revTx" presStyleIdx="3" presStyleCnt="4">
        <dgm:presLayoutVars>
          <dgm:chMax val="1"/>
          <dgm:chPref val="1"/>
        </dgm:presLayoutVars>
      </dgm:prSet>
      <dgm:spPr/>
    </dgm:pt>
  </dgm:ptLst>
  <dgm:cxnLst>
    <dgm:cxn modelId="{21B96B0B-A875-2647-8604-7BFC9074FD3B}" type="presOf" srcId="{C9C3CE47-99AB-486D-8314-CC44C5AFE14E}" destId="{20206C5B-DF27-475F-A519-19A8674765E2}" srcOrd="0" destOrd="0" presId="urn:microsoft.com/office/officeart/2018/2/layout/IconLabelList"/>
    <dgm:cxn modelId="{5997E435-859E-8D40-8D9E-1BEEE4456A29}" type="presOf" srcId="{1BB8FB5F-0310-4E43-A747-78A0DCB414BB}" destId="{5A54CEC4-27E8-4505-AACF-8916BEC10AAC}" srcOrd="0" destOrd="0" presId="urn:microsoft.com/office/officeart/2018/2/layout/IconLabelList"/>
    <dgm:cxn modelId="{AE3B3440-3A8B-4A48-8675-E57DC487552F}" srcId="{6F62E400-291E-4F5C-BA3B-29915DA1B885}" destId="{ADDBFF44-2329-42C4-A7B1-B7D9FF8BDAA9}" srcOrd="0" destOrd="0" parTransId="{DC873062-1205-4AFB-A8EF-B69447E8908E}" sibTransId="{8ED48FE6-DFEC-4030-87D7-A9FF195A3DEB}"/>
    <dgm:cxn modelId="{39687E51-D77C-0B4E-A08A-06A9B18A4CDB}" type="presOf" srcId="{ADDBFF44-2329-42C4-A7B1-B7D9FF8BDAA9}" destId="{4E3989D9-1F5B-419A-BE5A-692D0E6233F3}" srcOrd="0" destOrd="0" presId="urn:microsoft.com/office/officeart/2018/2/layout/IconLabelList"/>
    <dgm:cxn modelId="{4D293274-74D8-AC4F-B960-B6E91173E4D4}" type="presOf" srcId="{6F62E400-291E-4F5C-BA3B-29915DA1B885}" destId="{27724DC3-7A51-4BE0-8D1E-E1EB63162459}" srcOrd="0" destOrd="0" presId="urn:microsoft.com/office/officeart/2018/2/layout/IconLabelList"/>
    <dgm:cxn modelId="{F3D93698-92C1-3E4D-95BF-3CD5FDAD0C10}" type="presOf" srcId="{E9F33EBB-97EA-4A05-A94F-C47A845B224D}" destId="{8EC8C94C-8717-4FE9-A01F-BBC51092FED3}" srcOrd="0" destOrd="0" presId="urn:microsoft.com/office/officeart/2018/2/layout/IconLabelList"/>
    <dgm:cxn modelId="{9C64CFAE-30BD-4E62-9349-4B8FDDFC6E49}" srcId="{6F62E400-291E-4F5C-BA3B-29915DA1B885}" destId="{C9C3CE47-99AB-486D-8314-CC44C5AFE14E}" srcOrd="2" destOrd="0" parTransId="{D14E7555-F6A4-4169-9EB5-52A2167AA6B5}" sibTransId="{FA2F3454-F214-4695-A386-8CC9C6264297}"/>
    <dgm:cxn modelId="{FF9C80AF-5CDE-4CD7-924C-0B11C5112905}" srcId="{6F62E400-291E-4F5C-BA3B-29915DA1B885}" destId="{1BB8FB5F-0310-4E43-A747-78A0DCB414BB}" srcOrd="1" destOrd="0" parTransId="{D83C5B6D-7083-42B6-B512-FF994B468D6A}" sibTransId="{07C6E830-7123-4DE2-99C7-875C7B694D1E}"/>
    <dgm:cxn modelId="{080EB2D1-FDB7-43A5-89AE-CEE0063CF946}" srcId="{6F62E400-291E-4F5C-BA3B-29915DA1B885}" destId="{E9F33EBB-97EA-4A05-A94F-C47A845B224D}" srcOrd="3" destOrd="0" parTransId="{EFB6BED9-F286-434B-AB20-F70B2E880F37}" sibTransId="{7DD08F2E-88ED-4233-B5FF-A9D0D90D30FD}"/>
    <dgm:cxn modelId="{06F020CB-B5E0-9C4B-9683-41EE6A4A1A02}" type="presParOf" srcId="{27724DC3-7A51-4BE0-8D1E-E1EB63162459}" destId="{EF30957A-0D92-4C2A-BFE4-D98D6EFBA5E1}" srcOrd="0" destOrd="0" presId="urn:microsoft.com/office/officeart/2018/2/layout/IconLabelList"/>
    <dgm:cxn modelId="{AF8A0853-5834-C247-917A-56E57EEE92A4}" type="presParOf" srcId="{EF30957A-0D92-4C2A-BFE4-D98D6EFBA5E1}" destId="{CAF582D7-11EF-4159-908D-FC1E4B2D5D81}" srcOrd="0" destOrd="0" presId="urn:microsoft.com/office/officeart/2018/2/layout/IconLabelList"/>
    <dgm:cxn modelId="{D3D14329-0F78-EC47-A86A-5A09BD209F79}" type="presParOf" srcId="{EF30957A-0D92-4C2A-BFE4-D98D6EFBA5E1}" destId="{3EB53BC7-3263-4ACB-85F7-D2CBA174F162}" srcOrd="1" destOrd="0" presId="urn:microsoft.com/office/officeart/2018/2/layout/IconLabelList"/>
    <dgm:cxn modelId="{65843ECA-69BE-734F-9FC5-65EBE6FD79E3}" type="presParOf" srcId="{EF30957A-0D92-4C2A-BFE4-D98D6EFBA5E1}" destId="{4E3989D9-1F5B-419A-BE5A-692D0E6233F3}" srcOrd="2" destOrd="0" presId="urn:microsoft.com/office/officeart/2018/2/layout/IconLabelList"/>
    <dgm:cxn modelId="{01CD7EF6-EBB2-5746-9414-181D7D54B3D9}" type="presParOf" srcId="{27724DC3-7A51-4BE0-8D1E-E1EB63162459}" destId="{F466DD07-23FE-4133-8F7F-A36F98ACF42D}" srcOrd="1" destOrd="0" presId="urn:microsoft.com/office/officeart/2018/2/layout/IconLabelList"/>
    <dgm:cxn modelId="{F7A93FCA-C6B5-644C-B9E3-A8F75EBEBE98}" type="presParOf" srcId="{27724DC3-7A51-4BE0-8D1E-E1EB63162459}" destId="{175102AC-C421-478F-A272-D21619CBA234}" srcOrd="2" destOrd="0" presId="urn:microsoft.com/office/officeart/2018/2/layout/IconLabelList"/>
    <dgm:cxn modelId="{478B4E15-7FE7-264A-96A0-005ACC32938A}" type="presParOf" srcId="{175102AC-C421-478F-A272-D21619CBA234}" destId="{FCE8B1AB-9233-4C4C-AF98-ACF32F1131E7}" srcOrd="0" destOrd="0" presId="urn:microsoft.com/office/officeart/2018/2/layout/IconLabelList"/>
    <dgm:cxn modelId="{D1EAD7D3-3286-3E46-8362-7B400DC27D31}" type="presParOf" srcId="{175102AC-C421-478F-A272-D21619CBA234}" destId="{CA4C8B6E-D302-45E4-B0B5-CE838715524F}" srcOrd="1" destOrd="0" presId="urn:microsoft.com/office/officeart/2018/2/layout/IconLabelList"/>
    <dgm:cxn modelId="{53A60843-8561-1449-81A7-B4EBC6091EFC}" type="presParOf" srcId="{175102AC-C421-478F-A272-D21619CBA234}" destId="{5A54CEC4-27E8-4505-AACF-8916BEC10AAC}" srcOrd="2" destOrd="0" presId="urn:microsoft.com/office/officeart/2018/2/layout/IconLabelList"/>
    <dgm:cxn modelId="{D573F833-9592-924B-AB6D-13CECE901CB7}" type="presParOf" srcId="{27724DC3-7A51-4BE0-8D1E-E1EB63162459}" destId="{693452F0-686A-40BB-9578-6FDD1F5BEB79}" srcOrd="3" destOrd="0" presId="urn:microsoft.com/office/officeart/2018/2/layout/IconLabelList"/>
    <dgm:cxn modelId="{48A5F46C-CC6B-D34B-A9AD-183702F5D32D}" type="presParOf" srcId="{27724DC3-7A51-4BE0-8D1E-E1EB63162459}" destId="{4C138E4E-8285-47E7-9BB6-DA0B3317F05E}" srcOrd="4" destOrd="0" presId="urn:microsoft.com/office/officeart/2018/2/layout/IconLabelList"/>
    <dgm:cxn modelId="{547F253B-B6D8-F34B-9AE5-612CE45D7E59}" type="presParOf" srcId="{4C138E4E-8285-47E7-9BB6-DA0B3317F05E}" destId="{17ADA7B3-4A72-43F7-A075-AA5ABD8BD4E7}" srcOrd="0" destOrd="0" presId="urn:microsoft.com/office/officeart/2018/2/layout/IconLabelList"/>
    <dgm:cxn modelId="{966432A1-0282-1342-BC8A-FB1309D0529D}" type="presParOf" srcId="{4C138E4E-8285-47E7-9BB6-DA0B3317F05E}" destId="{C0EAA993-1A54-4104-8CEF-06DA2B7CC497}" srcOrd="1" destOrd="0" presId="urn:microsoft.com/office/officeart/2018/2/layout/IconLabelList"/>
    <dgm:cxn modelId="{8E3B7551-5496-C94C-A2E4-3ED5D9880AFF}" type="presParOf" srcId="{4C138E4E-8285-47E7-9BB6-DA0B3317F05E}" destId="{20206C5B-DF27-475F-A519-19A8674765E2}" srcOrd="2" destOrd="0" presId="urn:microsoft.com/office/officeart/2018/2/layout/IconLabelList"/>
    <dgm:cxn modelId="{0C405EE6-1F10-2B42-82EF-526759660514}" type="presParOf" srcId="{27724DC3-7A51-4BE0-8D1E-E1EB63162459}" destId="{212C61C6-9D14-4DF8-B40E-44C0540806F2}" srcOrd="5" destOrd="0" presId="urn:microsoft.com/office/officeart/2018/2/layout/IconLabelList"/>
    <dgm:cxn modelId="{A3615192-11C0-A543-907A-F0CC0BD1598F}" type="presParOf" srcId="{27724DC3-7A51-4BE0-8D1E-E1EB63162459}" destId="{DC80DAF1-737D-40FD-B5A6-4A6A7FB91498}" srcOrd="6" destOrd="0" presId="urn:microsoft.com/office/officeart/2018/2/layout/IconLabelList"/>
    <dgm:cxn modelId="{BD264A61-C739-2742-8E42-4ADA601D8462}" type="presParOf" srcId="{DC80DAF1-737D-40FD-B5A6-4A6A7FB91498}" destId="{C4DDFED2-6B2F-405D-9CAE-DA536E3C155E}" srcOrd="0" destOrd="0" presId="urn:microsoft.com/office/officeart/2018/2/layout/IconLabelList"/>
    <dgm:cxn modelId="{FF03EBAB-4942-D344-8918-6704E2636BAF}" type="presParOf" srcId="{DC80DAF1-737D-40FD-B5A6-4A6A7FB91498}" destId="{03D98C05-7D8D-4CCD-B740-61CB34F72B95}" srcOrd="1" destOrd="0" presId="urn:microsoft.com/office/officeart/2018/2/layout/IconLabelList"/>
    <dgm:cxn modelId="{5E76C781-2272-8942-9DDC-AD3E67626443}" type="presParOf" srcId="{DC80DAF1-737D-40FD-B5A6-4A6A7FB91498}" destId="{8EC8C94C-8717-4FE9-A01F-BBC51092FE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F4E11C-6339-49FF-A497-EE8E393E6EDE}" type="doc">
      <dgm:prSet loTypeId="urn:microsoft.com/office/officeart/2005/8/layout/process4" loCatId="process" qsTypeId="urn:microsoft.com/office/officeart/2005/8/quickstyle/simple5" qsCatId="simple" csTypeId="urn:microsoft.com/office/officeart/2005/8/colors/accent2_2" csCatId="accent2"/>
      <dgm:spPr/>
      <dgm:t>
        <a:bodyPr/>
        <a:lstStyle/>
        <a:p>
          <a:endParaRPr lang="en-US"/>
        </a:p>
      </dgm:t>
    </dgm:pt>
    <dgm:pt modelId="{D8A62B1F-293A-40A0-8ADA-8410EF60C467}">
      <dgm:prSet/>
      <dgm:spPr/>
      <dgm:t>
        <a:bodyPr/>
        <a:lstStyle/>
        <a:p>
          <a:r>
            <a:rPr lang="en-US"/>
            <a:t>Key Findings:</a:t>
          </a:r>
        </a:p>
      </dgm:t>
    </dgm:pt>
    <dgm:pt modelId="{57EBB6C7-DC0B-4D26-86FD-526231E614E7}" type="parTrans" cxnId="{85B86C37-FFC5-418E-939A-0DEA0393C68E}">
      <dgm:prSet/>
      <dgm:spPr/>
      <dgm:t>
        <a:bodyPr/>
        <a:lstStyle/>
        <a:p>
          <a:endParaRPr lang="en-US"/>
        </a:p>
      </dgm:t>
    </dgm:pt>
    <dgm:pt modelId="{3B566356-BE2E-4BF1-8313-69D6E2262F5C}" type="sibTrans" cxnId="{85B86C37-FFC5-418E-939A-0DEA0393C68E}">
      <dgm:prSet/>
      <dgm:spPr/>
      <dgm:t>
        <a:bodyPr/>
        <a:lstStyle/>
        <a:p>
          <a:endParaRPr lang="en-US"/>
        </a:p>
      </dgm:t>
    </dgm:pt>
    <dgm:pt modelId="{7CDDA88B-34E7-4C55-B5AF-CD792B9E2591}">
      <dgm:prSet/>
      <dgm:spPr/>
      <dgm:t>
        <a:bodyPr/>
        <a:lstStyle/>
        <a:p>
          <a:r>
            <a:rPr lang="en-US"/>
            <a:t>Amazon Devices &amp; Accessories and Home &amp; Kitchen lead in both ratings and revenue.</a:t>
          </a:r>
        </a:p>
      </dgm:t>
    </dgm:pt>
    <dgm:pt modelId="{DEAF1C3C-1C7E-4B4D-8493-4045A28A456A}" type="parTrans" cxnId="{98D39208-03C4-4E37-966E-0DE2C1F024A1}">
      <dgm:prSet/>
      <dgm:spPr/>
      <dgm:t>
        <a:bodyPr/>
        <a:lstStyle/>
        <a:p>
          <a:endParaRPr lang="en-US"/>
        </a:p>
      </dgm:t>
    </dgm:pt>
    <dgm:pt modelId="{E5093246-9AC1-487E-8E84-4473CCD698E0}" type="sibTrans" cxnId="{98D39208-03C4-4E37-966E-0DE2C1F024A1}">
      <dgm:prSet/>
      <dgm:spPr/>
      <dgm:t>
        <a:bodyPr/>
        <a:lstStyle/>
        <a:p>
          <a:endParaRPr lang="en-US"/>
        </a:p>
      </dgm:t>
    </dgm:pt>
    <dgm:pt modelId="{9FBC9174-A820-4787-9B54-AD56307DFFD6}">
      <dgm:prSet/>
      <dgm:spPr/>
      <dgm:t>
        <a:bodyPr/>
        <a:lstStyle/>
        <a:p>
          <a:r>
            <a:rPr lang="en-US"/>
            <a:t>Health &amp; Household shows high engagement but lower revenue.</a:t>
          </a:r>
        </a:p>
      </dgm:t>
    </dgm:pt>
    <dgm:pt modelId="{09ED3D24-9945-4FB2-B377-AD8F9F05CB41}" type="parTrans" cxnId="{5D4E44A4-56C6-488A-9EE7-E856555CD9CB}">
      <dgm:prSet/>
      <dgm:spPr/>
      <dgm:t>
        <a:bodyPr/>
        <a:lstStyle/>
        <a:p>
          <a:endParaRPr lang="en-US"/>
        </a:p>
      </dgm:t>
    </dgm:pt>
    <dgm:pt modelId="{F4AC7BB9-85E3-4350-BDF7-1CDE7E9EF8E9}" type="sibTrans" cxnId="{5D4E44A4-56C6-488A-9EE7-E856555CD9CB}">
      <dgm:prSet/>
      <dgm:spPr/>
      <dgm:t>
        <a:bodyPr/>
        <a:lstStyle/>
        <a:p>
          <a:endParaRPr lang="en-US"/>
        </a:p>
      </dgm:t>
    </dgm:pt>
    <dgm:pt modelId="{D2704752-143A-410B-9D77-0AB4AD26ECDE}">
      <dgm:prSet/>
      <dgm:spPr/>
      <dgm:t>
        <a:bodyPr/>
        <a:lstStyle/>
        <a:p>
          <a:r>
            <a:rPr lang="en-US"/>
            <a:t>Price sensitivity plays a major role in consumer behavior.</a:t>
          </a:r>
        </a:p>
      </dgm:t>
    </dgm:pt>
    <dgm:pt modelId="{BBE2CA7F-3298-4667-9C43-79A863736CBE}" type="parTrans" cxnId="{74CE79CC-5D79-4AEC-9CC1-7513DFECC7E2}">
      <dgm:prSet/>
      <dgm:spPr/>
      <dgm:t>
        <a:bodyPr/>
        <a:lstStyle/>
        <a:p>
          <a:endParaRPr lang="en-US"/>
        </a:p>
      </dgm:t>
    </dgm:pt>
    <dgm:pt modelId="{1164849E-FBB7-4BB5-BD15-1D1FA69B0205}" type="sibTrans" cxnId="{74CE79CC-5D79-4AEC-9CC1-7513DFECC7E2}">
      <dgm:prSet/>
      <dgm:spPr/>
      <dgm:t>
        <a:bodyPr/>
        <a:lstStyle/>
        <a:p>
          <a:endParaRPr lang="en-US"/>
        </a:p>
      </dgm:t>
    </dgm:pt>
    <dgm:pt modelId="{2E8E5B5F-BAE8-4377-82AC-D1CA93F200DB}">
      <dgm:prSet/>
      <dgm:spPr/>
      <dgm:t>
        <a:bodyPr/>
        <a:lstStyle/>
        <a:p>
          <a:r>
            <a:rPr lang="en-US" b="1" dirty="0"/>
            <a:t>Consumer Behavior</a:t>
          </a:r>
          <a:r>
            <a:rPr lang="en-US" dirty="0"/>
            <a:t>: Products with convenience and value perform best.</a:t>
          </a:r>
        </a:p>
      </dgm:t>
    </dgm:pt>
    <dgm:pt modelId="{755D07A8-1C49-4F2E-8D99-F2FAB7C10CCA}" type="parTrans" cxnId="{AD23860F-7BA7-47F2-960E-38522B9C7AFC}">
      <dgm:prSet/>
      <dgm:spPr/>
      <dgm:t>
        <a:bodyPr/>
        <a:lstStyle/>
        <a:p>
          <a:endParaRPr lang="en-US"/>
        </a:p>
      </dgm:t>
    </dgm:pt>
    <dgm:pt modelId="{50483D8E-00B6-4DA1-A0E5-373EA25FE797}" type="sibTrans" cxnId="{AD23860F-7BA7-47F2-960E-38522B9C7AFC}">
      <dgm:prSet/>
      <dgm:spPr/>
      <dgm:t>
        <a:bodyPr/>
        <a:lstStyle/>
        <a:p>
          <a:endParaRPr lang="en-US"/>
        </a:p>
      </dgm:t>
    </dgm:pt>
    <dgm:pt modelId="{F34F5DE9-33BB-3C42-9D5B-02BCA1184771}" type="pres">
      <dgm:prSet presAssocID="{CEF4E11C-6339-49FF-A497-EE8E393E6EDE}" presName="Name0" presStyleCnt="0">
        <dgm:presLayoutVars>
          <dgm:dir/>
          <dgm:animLvl val="lvl"/>
          <dgm:resizeHandles val="exact"/>
        </dgm:presLayoutVars>
      </dgm:prSet>
      <dgm:spPr/>
    </dgm:pt>
    <dgm:pt modelId="{566E4CC0-B399-0E40-A5CD-907B35188816}" type="pres">
      <dgm:prSet presAssocID="{2E8E5B5F-BAE8-4377-82AC-D1CA93F200DB}" presName="boxAndChildren" presStyleCnt="0"/>
      <dgm:spPr/>
    </dgm:pt>
    <dgm:pt modelId="{DFA59AAE-A236-8141-B08C-E0966B53A43F}" type="pres">
      <dgm:prSet presAssocID="{2E8E5B5F-BAE8-4377-82AC-D1CA93F200DB}" presName="parentTextBox" presStyleLbl="node1" presStyleIdx="0" presStyleCnt="2" custLinFactY="47703" custLinFactNeighborX="-29" custLinFactNeighborY="100000"/>
      <dgm:spPr/>
    </dgm:pt>
    <dgm:pt modelId="{76667D6C-980B-AA47-A06D-76B84C1AB40C}" type="pres">
      <dgm:prSet presAssocID="{3B566356-BE2E-4BF1-8313-69D6E2262F5C}" presName="sp" presStyleCnt="0"/>
      <dgm:spPr/>
    </dgm:pt>
    <dgm:pt modelId="{265EAC4E-347D-AF41-86D5-CAA34A114E42}" type="pres">
      <dgm:prSet presAssocID="{D8A62B1F-293A-40A0-8ADA-8410EF60C467}" presName="arrowAndChildren" presStyleCnt="0"/>
      <dgm:spPr/>
    </dgm:pt>
    <dgm:pt modelId="{AC1FFD0B-600A-504C-B473-88EB55E4A0C9}" type="pres">
      <dgm:prSet presAssocID="{D8A62B1F-293A-40A0-8ADA-8410EF60C467}" presName="parentTextArrow" presStyleLbl="node1" presStyleIdx="0" presStyleCnt="2"/>
      <dgm:spPr/>
    </dgm:pt>
    <dgm:pt modelId="{C5C38BDF-6993-2B46-A788-B3BA89EEF575}" type="pres">
      <dgm:prSet presAssocID="{D8A62B1F-293A-40A0-8ADA-8410EF60C467}" presName="arrow" presStyleLbl="node1" presStyleIdx="1" presStyleCnt="2"/>
      <dgm:spPr/>
    </dgm:pt>
    <dgm:pt modelId="{F26D8821-F565-E544-ACFD-7F66FD3CBC95}" type="pres">
      <dgm:prSet presAssocID="{D8A62B1F-293A-40A0-8ADA-8410EF60C467}" presName="descendantArrow" presStyleCnt="0"/>
      <dgm:spPr/>
    </dgm:pt>
    <dgm:pt modelId="{89E93D13-26E6-524B-95B1-F71EFF1319B1}" type="pres">
      <dgm:prSet presAssocID="{7CDDA88B-34E7-4C55-B5AF-CD792B9E2591}" presName="childTextArrow" presStyleLbl="fgAccFollowNode1" presStyleIdx="0" presStyleCnt="3">
        <dgm:presLayoutVars>
          <dgm:bulletEnabled val="1"/>
        </dgm:presLayoutVars>
      </dgm:prSet>
      <dgm:spPr/>
    </dgm:pt>
    <dgm:pt modelId="{53A46A1E-7677-6C4A-9B8C-019E5DEEE2BA}" type="pres">
      <dgm:prSet presAssocID="{9FBC9174-A820-4787-9B54-AD56307DFFD6}" presName="childTextArrow" presStyleLbl="fgAccFollowNode1" presStyleIdx="1" presStyleCnt="3">
        <dgm:presLayoutVars>
          <dgm:bulletEnabled val="1"/>
        </dgm:presLayoutVars>
      </dgm:prSet>
      <dgm:spPr/>
    </dgm:pt>
    <dgm:pt modelId="{F75F0F8F-4CF3-D142-BE64-3B7DCC6A7650}" type="pres">
      <dgm:prSet presAssocID="{D2704752-143A-410B-9D77-0AB4AD26ECDE}" presName="childTextArrow" presStyleLbl="fgAccFollowNode1" presStyleIdx="2" presStyleCnt="3">
        <dgm:presLayoutVars>
          <dgm:bulletEnabled val="1"/>
        </dgm:presLayoutVars>
      </dgm:prSet>
      <dgm:spPr/>
    </dgm:pt>
  </dgm:ptLst>
  <dgm:cxnLst>
    <dgm:cxn modelId="{98D39208-03C4-4E37-966E-0DE2C1F024A1}" srcId="{D8A62B1F-293A-40A0-8ADA-8410EF60C467}" destId="{7CDDA88B-34E7-4C55-B5AF-CD792B9E2591}" srcOrd="0" destOrd="0" parTransId="{DEAF1C3C-1C7E-4B4D-8493-4045A28A456A}" sibTransId="{E5093246-9AC1-487E-8E84-4473CCD698E0}"/>
    <dgm:cxn modelId="{AD23860F-7BA7-47F2-960E-38522B9C7AFC}" srcId="{CEF4E11C-6339-49FF-A497-EE8E393E6EDE}" destId="{2E8E5B5F-BAE8-4377-82AC-D1CA93F200DB}" srcOrd="1" destOrd="0" parTransId="{755D07A8-1C49-4F2E-8D99-F2FAB7C10CCA}" sibTransId="{50483D8E-00B6-4DA1-A0E5-373EA25FE797}"/>
    <dgm:cxn modelId="{359E6E21-5395-FC4E-964B-E2D315B49774}" type="presOf" srcId="{9FBC9174-A820-4787-9B54-AD56307DFFD6}" destId="{53A46A1E-7677-6C4A-9B8C-019E5DEEE2BA}" srcOrd="0" destOrd="0" presId="urn:microsoft.com/office/officeart/2005/8/layout/process4"/>
    <dgm:cxn modelId="{0F253B25-4719-A54A-8427-FA8D3287A984}" type="presOf" srcId="{CEF4E11C-6339-49FF-A497-EE8E393E6EDE}" destId="{F34F5DE9-33BB-3C42-9D5B-02BCA1184771}" srcOrd="0" destOrd="0" presId="urn:microsoft.com/office/officeart/2005/8/layout/process4"/>
    <dgm:cxn modelId="{16786D34-CB5F-A64E-85ED-271CEDDA4E07}" type="presOf" srcId="{D8A62B1F-293A-40A0-8ADA-8410EF60C467}" destId="{C5C38BDF-6993-2B46-A788-B3BA89EEF575}" srcOrd="1" destOrd="0" presId="urn:microsoft.com/office/officeart/2005/8/layout/process4"/>
    <dgm:cxn modelId="{85B86C37-FFC5-418E-939A-0DEA0393C68E}" srcId="{CEF4E11C-6339-49FF-A497-EE8E393E6EDE}" destId="{D8A62B1F-293A-40A0-8ADA-8410EF60C467}" srcOrd="0" destOrd="0" parTransId="{57EBB6C7-DC0B-4D26-86FD-526231E614E7}" sibTransId="{3B566356-BE2E-4BF1-8313-69D6E2262F5C}"/>
    <dgm:cxn modelId="{679B7D82-8AFC-994A-AFF2-49895707BCD7}" type="presOf" srcId="{7CDDA88B-34E7-4C55-B5AF-CD792B9E2591}" destId="{89E93D13-26E6-524B-95B1-F71EFF1319B1}" srcOrd="0" destOrd="0" presId="urn:microsoft.com/office/officeart/2005/8/layout/process4"/>
    <dgm:cxn modelId="{5D4E44A4-56C6-488A-9EE7-E856555CD9CB}" srcId="{D8A62B1F-293A-40A0-8ADA-8410EF60C467}" destId="{9FBC9174-A820-4787-9B54-AD56307DFFD6}" srcOrd="1" destOrd="0" parTransId="{09ED3D24-9945-4FB2-B377-AD8F9F05CB41}" sibTransId="{F4AC7BB9-85E3-4350-BDF7-1CDE7E9EF8E9}"/>
    <dgm:cxn modelId="{73D901B9-DD9E-8F4D-BCBC-5027C45A7299}" type="presOf" srcId="{D2704752-143A-410B-9D77-0AB4AD26ECDE}" destId="{F75F0F8F-4CF3-D142-BE64-3B7DCC6A7650}" srcOrd="0" destOrd="0" presId="urn:microsoft.com/office/officeart/2005/8/layout/process4"/>
    <dgm:cxn modelId="{726448C1-060B-964E-96D6-3536D702146C}" type="presOf" srcId="{2E8E5B5F-BAE8-4377-82AC-D1CA93F200DB}" destId="{DFA59AAE-A236-8141-B08C-E0966B53A43F}" srcOrd="0" destOrd="0" presId="urn:microsoft.com/office/officeart/2005/8/layout/process4"/>
    <dgm:cxn modelId="{253525C2-9F53-B743-BDE3-DF6C018267C1}" type="presOf" srcId="{D8A62B1F-293A-40A0-8ADA-8410EF60C467}" destId="{AC1FFD0B-600A-504C-B473-88EB55E4A0C9}" srcOrd="0" destOrd="0" presId="urn:microsoft.com/office/officeart/2005/8/layout/process4"/>
    <dgm:cxn modelId="{74CE79CC-5D79-4AEC-9CC1-7513DFECC7E2}" srcId="{D8A62B1F-293A-40A0-8ADA-8410EF60C467}" destId="{D2704752-143A-410B-9D77-0AB4AD26ECDE}" srcOrd="2" destOrd="0" parTransId="{BBE2CA7F-3298-4667-9C43-79A863736CBE}" sibTransId="{1164849E-FBB7-4BB5-BD15-1D1FA69B0205}"/>
    <dgm:cxn modelId="{2EB4A242-0545-6147-A535-274FEF4917D7}" type="presParOf" srcId="{F34F5DE9-33BB-3C42-9D5B-02BCA1184771}" destId="{566E4CC0-B399-0E40-A5CD-907B35188816}" srcOrd="0" destOrd="0" presId="urn:microsoft.com/office/officeart/2005/8/layout/process4"/>
    <dgm:cxn modelId="{D2C10423-34D9-1F40-B78A-3A13F80B3DB6}" type="presParOf" srcId="{566E4CC0-B399-0E40-A5CD-907B35188816}" destId="{DFA59AAE-A236-8141-B08C-E0966B53A43F}" srcOrd="0" destOrd="0" presId="urn:microsoft.com/office/officeart/2005/8/layout/process4"/>
    <dgm:cxn modelId="{E07C0D54-B5C5-CB41-88DF-1F52A9E0DB14}" type="presParOf" srcId="{F34F5DE9-33BB-3C42-9D5B-02BCA1184771}" destId="{76667D6C-980B-AA47-A06D-76B84C1AB40C}" srcOrd="1" destOrd="0" presId="urn:microsoft.com/office/officeart/2005/8/layout/process4"/>
    <dgm:cxn modelId="{F6915CB5-D835-A745-A18A-D56955A437CA}" type="presParOf" srcId="{F34F5DE9-33BB-3C42-9D5B-02BCA1184771}" destId="{265EAC4E-347D-AF41-86D5-CAA34A114E42}" srcOrd="2" destOrd="0" presId="urn:microsoft.com/office/officeart/2005/8/layout/process4"/>
    <dgm:cxn modelId="{66ABF434-C00B-6B49-B282-5860783F25C8}" type="presParOf" srcId="{265EAC4E-347D-AF41-86D5-CAA34A114E42}" destId="{AC1FFD0B-600A-504C-B473-88EB55E4A0C9}" srcOrd="0" destOrd="0" presId="urn:microsoft.com/office/officeart/2005/8/layout/process4"/>
    <dgm:cxn modelId="{F1C05192-E3F7-4D4E-B385-49BABA541E82}" type="presParOf" srcId="{265EAC4E-347D-AF41-86D5-CAA34A114E42}" destId="{C5C38BDF-6993-2B46-A788-B3BA89EEF575}" srcOrd="1" destOrd="0" presId="urn:microsoft.com/office/officeart/2005/8/layout/process4"/>
    <dgm:cxn modelId="{007D83C6-0976-2A47-A4BC-EA72C3F2D5B2}" type="presParOf" srcId="{265EAC4E-347D-AF41-86D5-CAA34A114E42}" destId="{F26D8821-F565-E544-ACFD-7F66FD3CBC95}" srcOrd="2" destOrd="0" presId="urn:microsoft.com/office/officeart/2005/8/layout/process4"/>
    <dgm:cxn modelId="{F9700451-A2D9-2042-A5B4-EB28B554E905}" type="presParOf" srcId="{F26D8821-F565-E544-ACFD-7F66FD3CBC95}" destId="{89E93D13-26E6-524B-95B1-F71EFF1319B1}" srcOrd="0" destOrd="0" presId="urn:microsoft.com/office/officeart/2005/8/layout/process4"/>
    <dgm:cxn modelId="{D28F8781-B59B-B34E-A039-DF607046F92F}" type="presParOf" srcId="{F26D8821-F565-E544-ACFD-7F66FD3CBC95}" destId="{53A46A1E-7677-6C4A-9B8C-019E5DEEE2BA}" srcOrd="1" destOrd="0" presId="urn:microsoft.com/office/officeart/2005/8/layout/process4"/>
    <dgm:cxn modelId="{DF0A0C56-9BF3-404B-B0B0-5275FADDEAA1}" type="presParOf" srcId="{F26D8821-F565-E544-ACFD-7F66FD3CBC95}" destId="{F75F0F8F-4CF3-D142-BE64-3B7DCC6A7650}"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E0F38-890F-4378-BA1A-F1782DD380C8}">
      <dsp:nvSpPr>
        <dsp:cNvPr id="0" name=""/>
        <dsp:cNvSpPr/>
      </dsp:nvSpPr>
      <dsp:spPr>
        <a:xfrm>
          <a:off x="0" y="1774"/>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87D1C-3196-4840-ABE9-5498B9536342}">
      <dsp:nvSpPr>
        <dsp:cNvPr id="0" name=""/>
        <dsp:cNvSpPr/>
      </dsp:nvSpPr>
      <dsp:spPr>
        <a:xfrm>
          <a:off x="228767" y="171932"/>
          <a:ext cx="415940" cy="4159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37C5E-D117-47E7-A7AD-F758855F8399}">
      <dsp:nvSpPr>
        <dsp:cNvPr id="0" name=""/>
        <dsp:cNvSpPr/>
      </dsp:nvSpPr>
      <dsp:spPr>
        <a:xfrm>
          <a:off x="873474" y="1774"/>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873474" y="1774"/>
        <a:ext cx="5005037" cy="756255"/>
      </dsp:txXfrm>
    </dsp:sp>
    <dsp:sp modelId="{CEA8FF28-A4D1-4DAB-81A7-FB47E7F83AF2}">
      <dsp:nvSpPr>
        <dsp:cNvPr id="0" name=""/>
        <dsp:cNvSpPr/>
      </dsp:nvSpPr>
      <dsp:spPr>
        <a:xfrm>
          <a:off x="0" y="947093"/>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F7017-D693-4307-82BF-FBBEAEBE5B05}">
      <dsp:nvSpPr>
        <dsp:cNvPr id="0" name=""/>
        <dsp:cNvSpPr/>
      </dsp:nvSpPr>
      <dsp:spPr>
        <a:xfrm>
          <a:off x="228767" y="1117251"/>
          <a:ext cx="415940" cy="4159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1E7A5-9A40-478A-B270-B3EF12EC39C9}">
      <dsp:nvSpPr>
        <dsp:cNvPr id="0" name=""/>
        <dsp:cNvSpPr/>
      </dsp:nvSpPr>
      <dsp:spPr>
        <a:xfrm>
          <a:off x="873474" y="947093"/>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Literature Review</a:t>
          </a:r>
        </a:p>
      </dsp:txBody>
      <dsp:txXfrm>
        <a:off x="873474" y="947093"/>
        <a:ext cx="5005037" cy="756255"/>
      </dsp:txXfrm>
    </dsp:sp>
    <dsp:sp modelId="{A0AEB119-F537-4325-8609-4C4475F76E67}">
      <dsp:nvSpPr>
        <dsp:cNvPr id="0" name=""/>
        <dsp:cNvSpPr/>
      </dsp:nvSpPr>
      <dsp:spPr>
        <a:xfrm>
          <a:off x="0" y="1892412"/>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2B252-8CE6-417C-80FD-B57302C1B58F}">
      <dsp:nvSpPr>
        <dsp:cNvPr id="0" name=""/>
        <dsp:cNvSpPr/>
      </dsp:nvSpPr>
      <dsp:spPr>
        <a:xfrm>
          <a:off x="228767" y="2062570"/>
          <a:ext cx="415940" cy="4159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50E3F7-21B2-41C9-8741-7A80BDA37C12}">
      <dsp:nvSpPr>
        <dsp:cNvPr id="0" name=""/>
        <dsp:cNvSpPr/>
      </dsp:nvSpPr>
      <dsp:spPr>
        <a:xfrm>
          <a:off x="873474" y="1892412"/>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873474" y="1892412"/>
        <a:ext cx="5005037" cy="756255"/>
      </dsp:txXfrm>
    </dsp:sp>
    <dsp:sp modelId="{56034A2C-4B3E-44F7-83BE-C0DDF4A9E663}">
      <dsp:nvSpPr>
        <dsp:cNvPr id="0" name=""/>
        <dsp:cNvSpPr/>
      </dsp:nvSpPr>
      <dsp:spPr>
        <a:xfrm>
          <a:off x="0" y="2837731"/>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F11F0-1EB9-489A-A2AC-8BBF78D6C5DD}">
      <dsp:nvSpPr>
        <dsp:cNvPr id="0" name=""/>
        <dsp:cNvSpPr/>
      </dsp:nvSpPr>
      <dsp:spPr>
        <a:xfrm>
          <a:off x="228767" y="3007889"/>
          <a:ext cx="415940" cy="4159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D58695-42D3-4EBF-8789-34676FDBDD44}">
      <dsp:nvSpPr>
        <dsp:cNvPr id="0" name=""/>
        <dsp:cNvSpPr/>
      </dsp:nvSpPr>
      <dsp:spPr>
        <a:xfrm>
          <a:off x="873474" y="2837731"/>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873474" y="2837731"/>
        <a:ext cx="5005037" cy="756255"/>
      </dsp:txXfrm>
    </dsp:sp>
    <dsp:sp modelId="{D6B2EF99-001A-40EC-8103-82FD0999538C}">
      <dsp:nvSpPr>
        <dsp:cNvPr id="0" name=""/>
        <dsp:cNvSpPr/>
      </dsp:nvSpPr>
      <dsp:spPr>
        <a:xfrm>
          <a:off x="0" y="3783050"/>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1A18B-89F8-4C7D-871F-017D6CA1FE18}">
      <dsp:nvSpPr>
        <dsp:cNvPr id="0" name=""/>
        <dsp:cNvSpPr/>
      </dsp:nvSpPr>
      <dsp:spPr>
        <a:xfrm>
          <a:off x="228767" y="3953208"/>
          <a:ext cx="415940" cy="4159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45DDB-1EF6-4344-9ECB-AAD5203D78C4}">
      <dsp:nvSpPr>
        <dsp:cNvPr id="0" name=""/>
        <dsp:cNvSpPr/>
      </dsp:nvSpPr>
      <dsp:spPr>
        <a:xfrm>
          <a:off x="873474" y="3783050"/>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Discussion</a:t>
          </a:r>
        </a:p>
      </dsp:txBody>
      <dsp:txXfrm>
        <a:off x="873474" y="3783050"/>
        <a:ext cx="5005037" cy="756255"/>
      </dsp:txXfrm>
    </dsp:sp>
    <dsp:sp modelId="{F6CE944A-699B-4040-A35F-6A321AB5025F}">
      <dsp:nvSpPr>
        <dsp:cNvPr id="0" name=""/>
        <dsp:cNvSpPr/>
      </dsp:nvSpPr>
      <dsp:spPr>
        <a:xfrm>
          <a:off x="0" y="4728369"/>
          <a:ext cx="5878512" cy="7562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77043-924E-4C46-A78E-2995E7AEB2AB}">
      <dsp:nvSpPr>
        <dsp:cNvPr id="0" name=""/>
        <dsp:cNvSpPr/>
      </dsp:nvSpPr>
      <dsp:spPr>
        <a:xfrm>
          <a:off x="228767" y="4898527"/>
          <a:ext cx="415940" cy="4159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4BD46C-AB23-400B-8778-E70341145781}">
      <dsp:nvSpPr>
        <dsp:cNvPr id="0" name=""/>
        <dsp:cNvSpPr/>
      </dsp:nvSpPr>
      <dsp:spPr>
        <a:xfrm>
          <a:off x="873474" y="4728369"/>
          <a:ext cx="5005037" cy="75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37" tIns="80037" rIns="80037" bIns="80037"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873474" y="4728369"/>
        <a:ext cx="5005037" cy="756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FF6F-FC7A-5A45-AA2F-30D07BF71A69}">
      <dsp:nvSpPr>
        <dsp:cNvPr id="0" name=""/>
        <dsp:cNvSpPr/>
      </dsp:nvSpPr>
      <dsp:spPr>
        <a:xfrm>
          <a:off x="0" y="0"/>
          <a:ext cx="5715000" cy="162776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Background</a:t>
          </a:r>
          <a:r>
            <a:rPr lang="en-US" sz="2100" kern="1200" dirty="0"/>
            <a:t>: </a:t>
          </a:r>
        </a:p>
        <a:p>
          <a:pPr marL="0" lvl="0" indent="0" algn="l" defTabSz="933450">
            <a:lnSpc>
              <a:spcPct val="90000"/>
            </a:lnSpc>
            <a:spcBef>
              <a:spcPct val="0"/>
            </a:spcBef>
            <a:spcAft>
              <a:spcPct val="35000"/>
            </a:spcAft>
            <a:buNone/>
          </a:pPr>
          <a:r>
            <a:rPr lang="en-US" sz="2100" kern="1200" dirty="0"/>
            <a:t>Growth of e-commerce, Amazon's role in global retail.</a:t>
          </a:r>
        </a:p>
      </dsp:txBody>
      <dsp:txXfrm>
        <a:off x="79461" y="79461"/>
        <a:ext cx="5556078" cy="1468840"/>
      </dsp:txXfrm>
    </dsp:sp>
    <dsp:sp modelId="{EB92D8EC-ADCF-824D-9031-D5561EFEDC4E}">
      <dsp:nvSpPr>
        <dsp:cNvPr id="0" name=""/>
        <dsp:cNvSpPr/>
      </dsp:nvSpPr>
      <dsp:spPr>
        <a:xfrm>
          <a:off x="0" y="1687335"/>
          <a:ext cx="5715000" cy="162776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Objective</a:t>
          </a:r>
          <a:r>
            <a:rPr lang="en-US" sz="2100" kern="1200" dirty="0"/>
            <a:t>: </a:t>
          </a:r>
        </a:p>
        <a:p>
          <a:pPr marL="0" lvl="0" indent="0" algn="l" defTabSz="933450">
            <a:lnSpc>
              <a:spcPct val="90000"/>
            </a:lnSpc>
            <a:spcBef>
              <a:spcPct val="0"/>
            </a:spcBef>
            <a:spcAft>
              <a:spcPct val="35000"/>
            </a:spcAft>
            <a:buNone/>
          </a:pPr>
          <a:r>
            <a:rPr lang="en-US" sz="2100" kern="1200" dirty="0"/>
            <a:t>Analyze Amazon’s bestseller lists to understand market trends, consumer preferences, and pricing strategies.</a:t>
          </a:r>
        </a:p>
      </dsp:txBody>
      <dsp:txXfrm>
        <a:off x="79461" y="1766796"/>
        <a:ext cx="5556078" cy="1468840"/>
      </dsp:txXfrm>
    </dsp:sp>
    <dsp:sp modelId="{2927DA71-41DA-2949-A9F9-23F6235168B7}">
      <dsp:nvSpPr>
        <dsp:cNvPr id="0" name=""/>
        <dsp:cNvSpPr/>
      </dsp:nvSpPr>
      <dsp:spPr>
        <a:xfrm>
          <a:off x="0" y="3377031"/>
          <a:ext cx="5715000" cy="162776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Data</a:t>
          </a:r>
          <a:r>
            <a:rPr lang="en-US" sz="2100" kern="1200" dirty="0"/>
            <a:t>: </a:t>
          </a:r>
        </a:p>
        <a:p>
          <a:pPr marL="0" lvl="0" indent="0" algn="l" defTabSz="933450">
            <a:lnSpc>
              <a:spcPct val="90000"/>
            </a:lnSpc>
            <a:spcBef>
              <a:spcPct val="0"/>
            </a:spcBef>
            <a:spcAft>
              <a:spcPct val="35000"/>
            </a:spcAft>
            <a:buNone/>
          </a:pPr>
          <a:r>
            <a:rPr lang="en-US" sz="2100" kern="1200" dirty="0"/>
            <a:t>Collected on October 16, 2024, from Amazon's bestseller lists across 36 categories.</a:t>
          </a:r>
        </a:p>
      </dsp:txBody>
      <dsp:txXfrm>
        <a:off x="79461" y="3456492"/>
        <a:ext cx="5556078" cy="1468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6ED8B-F790-664D-8ACB-A862DA9DB2F9}">
      <dsp:nvSpPr>
        <dsp:cNvPr id="0" name=""/>
        <dsp:cNvSpPr/>
      </dsp:nvSpPr>
      <dsp:spPr>
        <a:xfrm>
          <a:off x="0" y="2537432"/>
          <a:ext cx="6737626" cy="166483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t>Gap</a:t>
          </a:r>
          <a:r>
            <a:rPr lang="en-US" sz="2900" kern="1200" dirty="0"/>
            <a:t>: Real-time data, interactive visualizations, and broader category analysis are underexplored.</a:t>
          </a:r>
        </a:p>
      </dsp:txBody>
      <dsp:txXfrm>
        <a:off x="0" y="2537432"/>
        <a:ext cx="6737626" cy="1664830"/>
      </dsp:txXfrm>
    </dsp:sp>
    <dsp:sp modelId="{DC2F0D31-62C8-5E4B-B205-580A264338AE}">
      <dsp:nvSpPr>
        <dsp:cNvPr id="0" name=""/>
        <dsp:cNvSpPr/>
      </dsp:nvSpPr>
      <dsp:spPr>
        <a:xfrm rot="10800000">
          <a:off x="0" y="1895"/>
          <a:ext cx="6737626" cy="2560508"/>
        </a:xfrm>
        <a:prstGeom prst="upArrowCallou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Key Research:</a:t>
          </a:r>
        </a:p>
      </dsp:txBody>
      <dsp:txXfrm rot="-10800000">
        <a:off x="0" y="1895"/>
        <a:ext cx="6737626" cy="898738"/>
      </dsp:txXfrm>
    </dsp:sp>
    <dsp:sp modelId="{8813F0FA-998D-3146-901E-B6E8BE539073}">
      <dsp:nvSpPr>
        <dsp:cNvPr id="0" name=""/>
        <dsp:cNvSpPr/>
      </dsp:nvSpPr>
      <dsp:spPr>
        <a:xfrm>
          <a:off x="3289" y="900634"/>
          <a:ext cx="2243682" cy="765592"/>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E-commerce and consumer interest (Trzebiński &amp; Marciniak, 2023).</a:t>
          </a:r>
        </a:p>
      </dsp:txBody>
      <dsp:txXfrm>
        <a:off x="3289" y="900634"/>
        <a:ext cx="2243682" cy="765592"/>
      </dsp:txXfrm>
    </dsp:sp>
    <dsp:sp modelId="{13FA3EE8-0961-E145-8E27-144381FB4097}">
      <dsp:nvSpPr>
        <dsp:cNvPr id="0" name=""/>
        <dsp:cNvSpPr/>
      </dsp:nvSpPr>
      <dsp:spPr>
        <a:xfrm>
          <a:off x="2246971" y="900634"/>
          <a:ext cx="2243682" cy="765592"/>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Challenges of outdated data and static datasets.</a:t>
          </a:r>
        </a:p>
      </dsp:txBody>
      <dsp:txXfrm>
        <a:off x="2246971" y="900634"/>
        <a:ext cx="2243682" cy="765592"/>
      </dsp:txXfrm>
    </dsp:sp>
    <dsp:sp modelId="{58AD7E0E-CACB-4647-B4EB-467C250D547F}">
      <dsp:nvSpPr>
        <dsp:cNvPr id="0" name=""/>
        <dsp:cNvSpPr/>
      </dsp:nvSpPr>
      <dsp:spPr>
        <a:xfrm>
          <a:off x="4490654" y="900634"/>
          <a:ext cx="2243682" cy="765592"/>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Importance of dynamic data collection for current insights (Zhang, 2024).</a:t>
          </a:r>
        </a:p>
      </dsp:txBody>
      <dsp:txXfrm>
        <a:off x="4490654" y="900634"/>
        <a:ext cx="2243682" cy="765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582D7-11EF-4159-908D-FC1E4B2D5D81}">
      <dsp:nvSpPr>
        <dsp:cNvPr id="0" name=""/>
        <dsp:cNvSpPr/>
      </dsp:nvSpPr>
      <dsp:spPr>
        <a:xfrm>
          <a:off x="928365" y="283882"/>
          <a:ext cx="1265391" cy="1265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989D9-1F5B-419A-BE5A-692D0E6233F3}">
      <dsp:nvSpPr>
        <dsp:cNvPr id="0" name=""/>
        <dsp:cNvSpPr/>
      </dsp:nvSpPr>
      <dsp:spPr>
        <a:xfrm>
          <a:off x="155070" y="1906652"/>
          <a:ext cx="28119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chemeClr val="bg1"/>
              </a:solidFill>
            </a:rPr>
            <a:t>Correlation Analysis</a:t>
          </a:r>
          <a:r>
            <a:rPr lang="en-US" sz="1500" kern="1200" dirty="0">
              <a:solidFill>
                <a:schemeClr val="bg1"/>
              </a:solidFill>
            </a:rPr>
            <a:t>: Identified relationships between key variables.</a:t>
          </a:r>
        </a:p>
      </dsp:txBody>
      <dsp:txXfrm>
        <a:off x="155070" y="1906652"/>
        <a:ext cx="2811981" cy="720000"/>
      </dsp:txXfrm>
    </dsp:sp>
    <dsp:sp modelId="{FCE8B1AB-9233-4C4C-AF98-ACF32F1131E7}">
      <dsp:nvSpPr>
        <dsp:cNvPr id="0" name=""/>
        <dsp:cNvSpPr/>
      </dsp:nvSpPr>
      <dsp:spPr>
        <a:xfrm>
          <a:off x="4232443" y="283882"/>
          <a:ext cx="1265391" cy="1265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54CEC4-27E8-4505-AACF-8916BEC10AAC}">
      <dsp:nvSpPr>
        <dsp:cNvPr id="0" name=""/>
        <dsp:cNvSpPr/>
      </dsp:nvSpPr>
      <dsp:spPr>
        <a:xfrm>
          <a:off x="3459148" y="1906652"/>
          <a:ext cx="28119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solidFill>
                <a:schemeClr val="bg1"/>
              </a:solidFill>
            </a:rPr>
            <a:t>Descriptive Analytics</a:t>
          </a:r>
          <a:r>
            <a:rPr lang="en-US" sz="1500" kern="1200">
              <a:solidFill>
                <a:schemeClr val="bg1"/>
              </a:solidFill>
            </a:rPr>
            <a:t>: Visualized category-level and product-level insights.</a:t>
          </a:r>
        </a:p>
      </dsp:txBody>
      <dsp:txXfrm>
        <a:off x="3459148" y="1906652"/>
        <a:ext cx="2811981" cy="720000"/>
      </dsp:txXfrm>
    </dsp:sp>
    <dsp:sp modelId="{17ADA7B3-4A72-43F7-A075-AA5ABD8BD4E7}">
      <dsp:nvSpPr>
        <dsp:cNvPr id="0" name=""/>
        <dsp:cNvSpPr/>
      </dsp:nvSpPr>
      <dsp:spPr>
        <a:xfrm>
          <a:off x="928365" y="3329647"/>
          <a:ext cx="1265391" cy="1265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06C5B-DF27-475F-A519-19A8674765E2}">
      <dsp:nvSpPr>
        <dsp:cNvPr id="0" name=""/>
        <dsp:cNvSpPr/>
      </dsp:nvSpPr>
      <dsp:spPr>
        <a:xfrm>
          <a:off x="155070" y="4952417"/>
          <a:ext cx="28119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solidFill>
                <a:schemeClr val="bg1"/>
              </a:solidFill>
            </a:rPr>
            <a:t>Textual Analysis</a:t>
          </a:r>
          <a:r>
            <a:rPr lang="en-US" sz="1500" kern="1200">
              <a:solidFill>
                <a:schemeClr val="bg1"/>
              </a:solidFill>
            </a:rPr>
            <a:t>: Used NLTK to analyze product titles for popular keywords.</a:t>
          </a:r>
        </a:p>
      </dsp:txBody>
      <dsp:txXfrm>
        <a:off x="155070" y="4952417"/>
        <a:ext cx="2811981" cy="720000"/>
      </dsp:txXfrm>
    </dsp:sp>
    <dsp:sp modelId="{C4DDFED2-6B2F-405D-9CAE-DA536E3C155E}">
      <dsp:nvSpPr>
        <dsp:cNvPr id="0" name=""/>
        <dsp:cNvSpPr/>
      </dsp:nvSpPr>
      <dsp:spPr>
        <a:xfrm>
          <a:off x="4232443" y="3329647"/>
          <a:ext cx="1265391" cy="12653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8C94C-8717-4FE9-A01F-BBC51092FED3}">
      <dsp:nvSpPr>
        <dsp:cNvPr id="0" name=""/>
        <dsp:cNvSpPr/>
      </dsp:nvSpPr>
      <dsp:spPr>
        <a:xfrm>
          <a:off x="3459148" y="4952417"/>
          <a:ext cx="28119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solidFill>
                <a:schemeClr val="bg1"/>
              </a:solidFill>
            </a:rPr>
            <a:t>Visualization Tools</a:t>
          </a:r>
          <a:r>
            <a:rPr lang="en-US" sz="1500" kern="1200">
              <a:solidFill>
                <a:schemeClr val="bg1"/>
              </a:solidFill>
            </a:rPr>
            <a:t>: D3.js, Recharts, React for interactive visualizations.</a:t>
          </a:r>
        </a:p>
      </dsp:txBody>
      <dsp:txXfrm>
        <a:off x="3459148" y="4952417"/>
        <a:ext cx="2811981"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59AAE-A236-8141-B08C-E0966B53A43F}">
      <dsp:nvSpPr>
        <dsp:cNvPr id="0" name=""/>
        <dsp:cNvSpPr/>
      </dsp:nvSpPr>
      <dsp:spPr>
        <a:xfrm>
          <a:off x="0" y="2020687"/>
          <a:ext cx="10515600" cy="132479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dirty="0"/>
            <a:t>Consumer Behavior</a:t>
          </a:r>
          <a:r>
            <a:rPr lang="en-US" sz="2500" kern="1200" dirty="0"/>
            <a:t>: Products with convenience and value perform best.</a:t>
          </a:r>
        </a:p>
      </dsp:txBody>
      <dsp:txXfrm>
        <a:off x="0" y="2020687"/>
        <a:ext cx="10515600" cy="1324799"/>
      </dsp:txXfrm>
    </dsp:sp>
    <dsp:sp modelId="{C5C38BDF-6993-2B46-A788-B3BA89EEF575}">
      <dsp:nvSpPr>
        <dsp:cNvPr id="0" name=""/>
        <dsp:cNvSpPr/>
      </dsp:nvSpPr>
      <dsp:spPr>
        <a:xfrm rot="10800000">
          <a:off x="0" y="1508"/>
          <a:ext cx="10515600" cy="2037542"/>
        </a:xfrm>
        <a:prstGeom prst="upArrowCallou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Key Findings:</a:t>
          </a:r>
        </a:p>
      </dsp:txBody>
      <dsp:txXfrm rot="-10800000">
        <a:off x="0" y="1508"/>
        <a:ext cx="10515600" cy="715177"/>
      </dsp:txXfrm>
    </dsp:sp>
    <dsp:sp modelId="{89E93D13-26E6-524B-95B1-F71EFF1319B1}">
      <dsp:nvSpPr>
        <dsp:cNvPr id="0" name=""/>
        <dsp:cNvSpPr/>
      </dsp:nvSpPr>
      <dsp:spPr>
        <a:xfrm>
          <a:off x="5134" y="716685"/>
          <a:ext cx="3501776" cy="6092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Amazon Devices &amp; Accessories and Home &amp; Kitchen lead in both ratings and revenue.</a:t>
          </a:r>
        </a:p>
      </dsp:txBody>
      <dsp:txXfrm>
        <a:off x="5134" y="716685"/>
        <a:ext cx="3501776" cy="609225"/>
      </dsp:txXfrm>
    </dsp:sp>
    <dsp:sp modelId="{53A46A1E-7677-6C4A-9B8C-019E5DEEE2BA}">
      <dsp:nvSpPr>
        <dsp:cNvPr id="0" name=""/>
        <dsp:cNvSpPr/>
      </dsp:nvSpPr>
      <dsp:spPr>
        <a:xfrm>
          <a:off x="3506911" y="716685"/>
          <a:ext cx="3501776" cy="6092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Health &amp; Household shows high engagement but lower revenue.</a:t>
          </a:r>
        </a:p>
      </dsp:txBody>
      <dsp:txXfrm>
        <a:off x="3506911" y="716685"/>
        <a:ext cx="3501776" cy="609225"/>
      </dsp:txXfrm>
    </dsp:sp>
    <dsp:sp modelId="{F75F0F8F-4CF3-D142-BE64-3B7DCC6A7650}">
      <dsp:nvSpPr>
        <dsp:cNvPr id="0" name=""/>
        <dsp:cNvSpPr/>
      </dsp:nvSpPr>
      <dsp:spPr>
        <a:xfrm>
          <a:off x="7008688" y="716685"/>
          <a:ext cx="3501776" cy="6092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Price sensitivity plays a major role in consumer behavior.</a:t>
          </a:r>
        </a:p>
      </dsp:txBody>
      <dsp:txXfrm>
        <a:off x="7008688" y="716685"/>
        <a:ext cx="3501776" cy="6092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0407E-B201-2C42-856C-9C56FA670E5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C479E-398D-5940-A677-84A559565140}" type="slidenum">
              <a:rPr lang="en-US" smtClean="0"/>
              <a:t>‹#›</a:t>
            </a:fld>
            <a:endParaRPr lang="en-US"/>
          </a:p>
        </p:txBody>
      </p:sp>
    </p:spTree>
    <p:extLst>
      <p:ext uri="{BB962C8B-B14F-4D97-AF65-F5344CB8AC3E}">
        <p14:creationId xmlns:p14="http://schemas.microsoft.com/office/powerpoint/2010/main" val="1808358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9C479E-398D-5940-A677-84A559565140}" type="slidenum">
              <a:rPr lang="en-US" smtClean="0"/>
              <a:t>4</a:t>
            </a:fld>
            <a:endParaRPr lang="en-US"/>
          </a:p>
        </p:txBody>
      </p:sp>
    </p:spTree>
    <p:extLst>
      <p:ext uri="{BB962C8B-B14F-4D97-AF65-F5344CB8AC3E}">
        <p14:creationId xmlns:p14="http://schemas.microsoft.com/office/powerpoint/2010/main" val="103407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59B1-2BB8-D0A3-52E5-5ABBA6EA8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DBB0FB-E96B-C543-DA4D-2A89663A9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AEC91-FAEE-D832-CD31-1B1D0A1CA975}"/>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ADE037CE-33D0-9022-1467-9A6D7DF73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E3C2D-0414-AC3A-2242-77857B5E595F}"/>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92077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2446-1F23-3D23-1164-534245887F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88C9-C0F7-D8EE-686C-E73B9C6D0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85BFD-596E-F6FB-3A0E-1993DB3A852D}"/>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4D4E1208-5DF6-349E-626F-009696036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1F891-D331-9C03-A672-7592F5192C02}"/>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2979578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05E01-8C85-03AF-FF79-0C5590B8E9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CD822-F395-9BB5-7E2A-70E7BE608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4F39F-2A7C-2EF1-FECE-7A7CBDC4E5B1}"/>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AED7F84D-701A-FDFC-53A3-1813E06A4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0CDEF-2DD0-8D4C-45F2-12ED7770BB4D}"/>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2648572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D206-6FEE-7212-D245-D980B6E57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23434-AF10-73E9-20E1-DF12E3E5B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0915A-9850-0A9B-62FC-7E5F62FA2987}"/>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3799E203-A0F1-C130-9535-60D21DBDF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8C661-5276-5E93-A62F-40D02FF28026}"/>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379806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1E5D-B639-EBDD-A4DD-907660A26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05D58E-AEA9-4CD3-8B49-BE66E9FFE8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5356E-74C6-C170-60B8-C29326957762}"/>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99552E06-FDC6-F0C1-D287-1C6A10F00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11800-BC05-F117-2636-DCB30BE7159B}"/>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796397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DF3B-381A-B6AE-1E20-024064E287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D09A8-3376-EE62-58B5-DB0901D947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4FB93A-FF9D-2998-69FA-F312F91DD3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0AEA44-16E9-B98D-7557-BF57BFB1A280}"/>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6" name="Footer Placeholder 5">
            <a:extLst>
              <a:ext uri="{FF2B5EF4-FFF2-40B4-BE49-F238E27FC236}">
                <a16:creationId xmlns:a16="http://schemas.microsoft.com/office/drawing/2014/main" id="{E8BAF4BC-A192-BB7F-21E8-595873456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C725C-3579-628C-EB26-08DAE695A3F6}"/>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31043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FAB0-3DA7-D68A-26E8-D7A3BB7A2C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C99C0-7E75-8881-F92F-E05E9EE9D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BB6ACD-7676-03AB-DD14-3C82C2EA8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3CF507-FC5E-AC65-6055-43EABF85E0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7E6F8-531C-656E-FE8E-F64B6A6C35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2BAB8-B366-2AD6-E023-D6C9C71A25CB}"/>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8" name="Footer Placeholder 7">
            <a:extLst>
              <a:ext uri="{FF2B5EF4-FFF2-40B4-BE49-F238E27FC236}">
                <a16:creationId xmlns:a16="http://schemas.microsoft.com/office/drawing/2014/main" id="{A8DB47D9-234D-F349-1C4A-F3588B6E41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715DD-C597-0ED9-121A-F9B5EB59DD1E}"/>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418979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2083-EF2D-BDC5-97F8-5B8EA8018C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E0C940-FB67-1396-6AE4-F52ADA166719}"/>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4" name="Footer Placeholder 3">
            <a:extLst>
              <a:ext uri="{FF2B5EF4-FFF2-40B4-BE49-F238E27FC236}">
                <a16:creationId xmlns:a16="http://schemas.microsoft.com/office/drawing/2014/main" id="{6E96ADA3-1F15-499B-2D84-5696D72109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52A737-D0D4-E875-195C-90BF67026A14}"/>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930201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38559-078E-B957-F765-53A359312889}"/>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3" name="Footer Placeholder 2">
            <a:extLst>
              <a:ext uri="{FF2B5EF4-FFF2-40B4-BE49-F238E27FC236}">
                <a16:creationId xmlns:a16="http://schemas.microsoft.com/office/drawing/2014/main" id="{1EEA6A90-603F-A4C1-AD28-BE03F044DF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826DB-4CA9-9F64-7728-455C77FD0107}"/>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1596613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485F-E267-30CF-0BA1-38621D1D9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A24FE0-405E-567B-BAAF-758199BA5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8152CE-0BD0-3DAA-7F9C-1C4CF31D3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C4EEC-696D-A456-D6C2-BFE157E333DF}"/>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6" name="Footer Placeholder 5">
            <a:extLst>
              <a:ext uri="{FF2B5EF4-FFF2-40B4-BE49-F238E27FC236}">
                <a16:creationId xmlns:a16="http://schemas.microsoft.com/office/drawing/2014/main" id="{7352C694-BA17-FE83-A2BA-CB2E4F28A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DA815-2A73-063D-37B5-31D024A5309E}"/>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2074802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E49C-FE8F-85D3-CB41-E911A1CBB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E21B41-27F6-FED0-9F3B-68D5B8CDA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D72282-75CC-D439-4EED-E3BBC7EA0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B52AB-59C8-E9D7-C2AB-BE407AF3E6E1}"/>
              </a:ext>
            </a:extLst>
          </p:cNvPr>
          <p:cNvSpPr>
            <a:spLocks noGrp="1"/>
          </p:cNvSpPr>
          <p:nvPr>
            <p:ph type="dt" sz="half" idx="10"/>
          </p:nvPr>
        </p:nvSpPr>
        <p:spPr/>
        <p:txBody>
          <a:bodyPr/>
          <a:lstStyle/>
          <a:p>
            <a:fld id="{01993CB1-9246-4EC2-B5F2-8B7847DCA02F}" type="datetimeFigureOut">
              <a:rPr lang="en-US" smtClean="0"/>
              <a:t>12/2/24</a:t>
            </a:fld>
            <a:endParaRPr lang="en-US"/>
          </a:p>
        </p:txBody>
      </p:sp>
      <p:sp>
        <p:nvSpPr>
          <p:cNvPr id="6" name="Footer Placeholder 5">
            <a:extLst>
              <a:ext uri="{FF2B5EF4-FFF2-40B4-BE49-F238E27FC236}">
                <a16:creationId xmlns:a16="http://schemas.microsoft.com/office/drawing/2014/main" id="{4A4FBB68-4342-8259-83BD-1657E89A8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0D1C3A-2B71-4821-4169-29470B40798E}"/>
              </a:ext>
            </a:extLst>
          </p:cNvPr>
          <p:cNvSpPr>
            <a:spLocks noGrp="1"/>
          </p:cNvSpPr>
          <p:nvPr>
            <p:ph type="sldNum" sz="quarter" idx="12"/>
          </p:nvPr>
        </p:nvSpPr>
        <p:spPr/>
        <p:txBody>
          <a:bodyPr/>
          <a:lstStyle/>
          <a:p>
            <a:fld id="{6C2C2680-02A4-4E2C-BDA6-20B6CEED83E3}" type="slidenum">
              <a:rPr lang="en-US" smtClean="0"/>
              <a:t>‹#›</a:t>
            </a:fld>
            <a:endParaRPr lang="en-US"/>
          </a:p>
        </p:txBody>
      </p:sp>
    </p:spTree>
    <p:extLst>
      <p:ext uri="{BB962C8B-B14F-4D97-AF65-F5344CB8AC3E}">
        <p14:creationId xmlns:p14="http://schemas.microsoft.com/office/powerpoint/2010/main" val="397751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043EF-3284-EC15-FEB7-573B7E38B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BE0FDC-3359-F019-6C5E-DCE12877A9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6DEF6-B9CF-C1D9-9A79-8CC00760CE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993CB1-9246-4EC2-B5F2-8B7847DCA02F}" type="datetimeFigureOut">
              <a:rPr lang="en-US" smtClean="0"/>
              <a:t>12/2/24</a:t>
            </a:fld>
            <a:endParaRPr lang="en-US"/>
          </a:p>
        </p:txBody>
      </p:sp>
      <p:sp>
        <p:nvSpPr>
          <p:cNvPr id="5" name="Footer Placeholder 4">
            <a:extLst>
              <a:ext uri="{FF2B5EF4-FFF2-40B4-BE49-F238E27FC236}">
                <a16:creationId xmlns:a16="http://schemas.microsoft.com/office/drawing/2014/main" id="{2054EE0C-BA1B-B0C5-7DC5-6D542420A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29DF04-395A-094C-1AE1-EE1B37945D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2C2680-02A4-4E2C-BDA6-20B6CEED83E3}" type="slidenum">
              <a:rPr lang="en-US" smtClean="0"/>
              <a:t>‹#›</a:t>
            </a:fld>
            <a:endParaRPr lang="en-US"/>
          </a:p>
        </p:txBody>
      </p:sp>
    </p:spTree>
    <p:extLst>
      <p:ext uri="{BB962C8B-B14F-4D97-AF65-F5344CB8AC3E}">
        <p14:creationId xmlns:p14="http://schemas.microsoft.com/office/powerpoint/2010/main" val="2877795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4AEBA4-1A12-C38B-40E3-8FD1D1785888}"/>
              </a:ext>
            </a:extLst>
          </p:cNvPr>
          <p:cNvPicPr>
            <a:picLocks noChangeAspect="1"/>
          </p:cNvPicPr>
          <p:nvPr/>
        </p:nvPicPr>
        <p:blipFill>
          <a:blip r:embed="rId2">
            <a:extLst>
              <a:ext uri="{28A0092B-C50C-407E-A947-70E740481C1C}">
                <a14:useLocalDpi xmlns:a14="http://schemas.microsoft.com/office/drawing/2010/main" val="0"/>
              </a:ext>
            </a:extLst>
          </a:blip>
          <a:srcRect l="9686" t="6484" r="30029" b="-1"/>
          <a:stretch/>
        </p:blipFill>
        <p:spPr>
          <a:xfrm>
            <a:off x="3523488" y="10"/>
            <a:ext cx="8668512" cy="6857990"/>
          </a:xfrm>
          <a:prstGeom prst="rect">
            <a:avLst/>
          </a:prstGeom>
        </p:spPr>
      </p:pic>
      <p:sp>
        <p:nvSpPr>
          <p:cNvPr id="75" name="Rectangle 7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88FEA3-A3F1-D895-A535-A9C1875CBB3E}"/>
              </a:ext>
            </a:extLst>
          </p:cNvPr>
          <p:cNvSpPr>
            <a:spLocks noGrp="1"/>
          </p:cNvSpPr>
          <p:nvPr>
            <p:ph type="ctrTitle"/>
          </p:nvPr>
        </p:nvSpPr>
        <p:spPr>
          <a:xfrm>
            <a:off x="269886" y="907471"/>
            <a:ext cx="5165810" cy="3095208"/>
          </a:xfrm>
        </p:spPr>
        <p:txBody>
          <a:bodyPr anchor="b">
            <a:normAutofit/>
          </a:bodyPr>
          <a:lstStyle/>
          <a:p>
            <a:pPr algn="l"/>
            <a:r>
              <a:rPr lang="en-US" sz="2300" dirty="0">
                <a:solidFill>
                  <a:schemeClr val="bg1"/>
                </a:solidFill>
                <a:latin typeface="Arial" panose="020B0604020202020204" pitchFamily="34" charset="0"/>
                <a:cs typeface="Arial" panose="020B0604020202020204" pitchFamily="34" charset="0"/>
              </a:rPr>
              <a:t>Final Project DS 5110: Introduction to Data Management and Processing</a:t>
            </a:r>
            <a:br>
              <a:rPr lang="en-US" sz="2300" dirty="0">
                <a:solidFill>
                  <a:schemeClr val="bg1"/>
                </a:solidFill>
                <a:latin typeface="Arial" panose="020B0604020202020204" pitchFamily="34" charset="0"/>
                <a:cs typeface="Arial" panose="020B0604020202020204" pitchFamily="34" charset="0"/>
              </a:rPr>
            </a:br>
            <a:br>
              <a:rPr lang="en-US" sz="2300" dirty="0">
                <a:solidFill>
                  <a:schemeClr val="bg1"/>
                </a:solidFill>
                <a:latin typeface="Arial" panose="020B0604020202020204" pitchFamily="34" charset="0"/>
                <a:cs typeface="Arial" panose="020B0604020202020204" pitchFamily="34" charset="0"/>
              </a:rPr>
            </a:br>
            <a:r>
              <a:rPr lang="en-US" sz="2300" b="1" kern="100" dirty="0">
                <a:solidFill>
                  <a:schemeClr val="bg1"/>
                </a:solidFill>
                <a:effectLst/>
                <a:latin typeface="Arial" panose="020B0604020202020204" pitchFamily="34" charset="0"/>
                <a:ea typeface="DengXian" panose="02010600030101010101" pitchFamily="2" charset="-122"/>
                <a:cs typeface="Arial" panose="020B0604020202020204" pitchFamily="34" charset="0"/>
              </a:rPr>
              <a:t>Amazon Best Seller Analysis in Discovering Consumer Preferences and Production Performance</a:t>
            </a:r>
            <a:br>
              <a:rPr lang="en-US" sz="2300" kern="100" dirty="0">
                <a:solidFill>
                  <a:schemeClr val="bg1"/>
                </a:solidFill>
                <a:effectLst/>
                <a:latin typeface="Arial" panose="020B0604020202020204" pitchFamily="34" charset="0"/>
                <a:ea typeface="DengXian" panose="02010600030101010101" pitchFamily="2" charset="-122"/>
                <a:cs typeface="Arial" panose="020B0604020202020204" pitchFamily="34" charset="0"/>
              </a:rPr>
            </a:br>
            <a:endParaRPr lang="en-US" sz="23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92F056E-6479-3C7E-CC8B-C2D8C9BE0246}"/>
              </a:ext>
            </a:extLst>
          </p:cNvPr>
          <p:cNvSpPr>
            <a:spLocks noGrp="1"/>
          </p:cNvSpPr>
          <p:nvPr>
            <p:ph type="subTitle" idx="1"/>
          </p:nvPr>
        </p:nvSpPr>
        <p:spPr>
          <a:xfrm>
            <a:off x="481029" y="4098893"/>
            <a:ext cx="3247670" cy="2110133"/>
          </a:xfrm>
        </p:spPr>
        <p:txBody>
          <a:bodyPr>
            <a:normAutofit/>
          </a:bodyPr>
          <a:lstStyle/>
          <a:p>
            <a:pPr algn="l"/>
            <a:r>
              <a:rPr lang="en-US" sz="2000" dirty="0">
                <a:solidFill>
                  <a:schemeClr val="bg1"/>
                </a:solidFill>
                <a:latin typeface="Arial" panose="020B0604020202020204" pitchFamily="34" charset="0"/>
                <a:cs typeface="Arial" panose="020B0604020202020204" pitchFamily="34" charset="0"/>
              </a:rPr>
              <a:t>Team Members: </a:t>
            </a:r>
          </a:p>
          <a:p>
            <a:pPr marL="342900" indent="-34290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Runying Chen </a:t>
            </a:r>
          </a:p>
          <a:p>
            <a:pPr marL="342900" indent="-34290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Bohan Cao</a:t>
            </a:r>
          </a:p>
          <a:p>
            <a:pPr algn="l"/>
            <a:endParaRPr lang="en-US" sz="2000" dirty="0">
              <a:solidFill>
                <a:schemeClr val="bg1"/>
              </a:solidFill>
              <a:latin typeface="Arial" panose="020B0604020202020204" pitchFamily="34" charset="0"/>
              <a:cs typeface="Arial" panose="020B0604020202020204" pitchFamily="34" charset="0"/>
            </a:endParaRPr>
          </a:p>
          <a:p>
            <a:pPr algn="l"/>
            <a:r>
              <a:rPr lang="en-US" sz="2000" dirty="0">
                <a:solidFill>
                  <a:schemeClr val="bg1"/>
                </a:solidFill>
                <a:latin typeface="Arial" panose="020B0604020202020204" pitchFamily="34" charset="0"/>
                <a:cs typeface="Arial" panose="020B0604020202020204" pitchFamily="34" charset="0"/>
              </a:rPr>
              <a:t>December 3, 2024</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grpId="0" nodeType="withEffect">
                                  <p:stCondLst>
                                    <p:cond delay="1000"/>
                                  </p:stCondLst>
                                  <p:iterate type="wd">
                                    <p:tmPct val="15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1000"/>
                                  </p:stCondLst>
                                  <p:iterate type="wd">
                                    <p:tmPct val="15000"/>
                                  </p:iterate>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0F7CF-6B70-5FD0-D4F4-AE7AF688F2DF}"/>
              </a:ext>
            </a:extLst>
          </p:cNvPr>
          <p:cNvSpPr>
            <a:spLocks noGrp="1"/>
          </p:cNvSpPr>
          <p:nvPr>
            <p:ph type="title"/>
          </p:nvPr>
        </p:nvSpPr>
        <p:spPr>
          <a:xfrm>
            <a:off x="6981823" y="1641752"/>
            <a:ext cx="4718765" cy="840191"/>
          </a:xfrm>
        </p:spPr>
        <p:txBody>
          <a:bodyPr anchor="t">
            <a:normAutofit/>
          </a:bodyPr>
          <a:lstStyle/>
          <a:p>
            <a:r>
              <a:rPr lang="en-US" sz="3600" b="1" dirty="0">
                <a:solidFill>
                  <a:schemeClr val="bg1"/>
                </a:solidFill>
                <a:latin typeface="Arial" panose="020B0604020202020204" pitchFamily="34" charset="0"/>
                <a:cs typeface="Arial" panose="020B0604020202020204" pitchFamily="34" charset="0"/>
              </a:rPr>
              <a:t>Result: Tree map 1</a:t>
            </a:r>
          </a:p>
        </p:txBody>
      </p:sp>
      <p:pic>
        <p:nvPicPr>
          <p:cNvPr id="4" name="Picture 3" descr="A screenshot of a computer screen&#10;&#10;Description automatically generated">
            <a:extLst>
              <a:ext uri="{FF2B5EF4-FFF2-40B4-BE49-F238E27FC236}">
                <a16:creationId xmlns:a16="http://schemas.microsoft.com/office/drawing/2014/main" id="{BE6C7C2E-BDA9-7F8B-C911-F91A94BA0A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306" y="762000"/>
            <a:ext cx="6686482" cy="5466195"/>
          </a:xfrm>
          <a:prstGeom prst="rect">
            <a:avLst/>
          </a:prstGeom>
        </p:spPr>
      </p:pic>
      <p:sp>
        <p:nvSpPr>
          <p:cNvPr id="3" name="Content Placeholder 2">
            <a:extLst>
              <a:ext uri="{FF2B5EF4-FFF2-40B4-BE49-F238E27FC236}">
                <a16:creationId xmlns:a16="http://schemas.microsoft.com/office/drawing/2014/main" id="{F0EFB5BB-217B-0D3B-69EA-97A2C072431A}"/>
              </a:ext>
            </a:extLst>
          </p:cNvPr>
          <p:cNvSpPr>
            <a:spLocks noGrp="1"/>
          </p:cNvSpPr>
          <p:nvPr>
            <p:ph idx="1"/>
          </p:nvPr>
        </p:nvSpPr>
        <p:spPr>
          <a:xfrm>
            <a:off x="6981823" y="2581641"/>
            <a:ext cx="4391025" cy="2454300"/>
          </a:xfrm>
        </p:spPr>
        <p:txBody>
          <a:bodyPr>
            <a:normAutofit/>
          </a:bodyPr>
          <a:lstStyle/>
          <a:p>
            <a:r>
              <a:rPr lang="en-US" sz="2000" dirty="0">
                <a:solidFill>
                  <a:schemeClr val="bg1">
                    <a:alpha val="80000"/>
                  </a:schemeClr>
                </a:solidFill>
                <a:latin typeface="Arial" panose="020B0604020202020204" pitchFamily="34" charset="0"/>
                <a:cs typeface="Arial" panose="020B0604020202020204" pitchFamily="34" charset="0"/>
              </a:rPr>
              <a:t>The </a:t>
            </a:r>
            <a:r>
              <a:rPr lang="en-US" sz="2000" dirty="0" err="1">
                <a:solidFill>
                  <a:schemeClr val="bg1">
                    <a:alpha val="80000"/>
                  </a:schemeClr>
                </a:solidFill>
                <a:latin typeface="Arial" panose="020B0604020202020204" pitchFamily="34" charset="0"/>
                <a:cs typeface="Arial" panose="020B0604020202020204" pitchFamily="34" charset="0"/>
              </a:rPr>
              <a:t>treemap</a:t>
            </a:r>
            <a:r>
              <a:rPr lang="en-US" sz="2000" dirty="0">
                <a:solidFill>
                  <a:schemeClr val="bg1">
                    <a:alpha val="80000"/>
                  </a:schemeClr>
                </a:solidFill>
                <a:latin typeface="Arial" panose="020B0604020202020204" pitchFamily="34" charset="0"/>
                <a:cs typeface="Arial" panose="020B0604020202020204" pitchFamily="34" charset="0"/>
              </a:rPr>
              <a:t> shows that categories such as Health &amp; Household, Home &amp; Kitchen, and Amazon Devices &amp; Accessories have the highest customer engagement and satisfaction, as indicated by their large number of ratings.</a:t>
            </a:r>
          </a:p>
        </p:txBody>
      </p:sp>
    </p:spTree>
    <p:extLst>
      <p:ext uri="{BB962C8B-B14F-4D97-AF65-F5344CB8AC3E}">
        <p14:creationId xmlns:p14="http://schemas.microsoft.com/office/powerpoint/2010/main" val="209018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F7265-679A-4125-5FDB-87F3765910A7}"/>
              </a:ext>
            </a:extLst>
          </p:cNvPr>
          <p:cNvSpPr>
            <a:spLocks noGrp="1"/>
          </p:cNvSpPr>
          <p:nvPr>
            <p:ph type="title"/>
          </p:nvPr>
        </p:nvSpPr>
        <p:spPr>
          <a:xfrm>
            <a:off x="6981823" y="1641753"/>
            <a:ext cx="4549777" cy="847447"/>
          </a:xfrm>
        </p:spPr>
        <p:txBody>
          <a:bodyPr anchor="t">
            <a:normAutofit fontScale="90000"/>
          </a:bodyPr>
          <a:lstStyle/>
          <a:p>
            <a:r>
              <a:rPr lang="en-US" sz="4000" b="1" dirty="0">
                <a:solidFill>
                  <a:schemeClr val="bg1"/>
                </a:solidFill>
                <a:latin typeface="Arial" panose="020B0604020202020204" pitchFamily="34" charset="0"/>
                <a:cs typeface="Arial" panose="020B0604020202020204" pitchFamily="34" charset="0"/>
              </a:rPr>
              <a:t>Result: Tree map 2</a:t>
            </a:r>
          </a:p>
        </p:txBody>
      </p:sp>
      <p:pic>
        <p:nvPicPr>
          <p:cNvPr id="4" name="Picture 3" descr="A screenshot of a computer screen&#10;&#10;Description automatically generated">
            <a:extLst>
              <a:ext uri="{FF2B5EF4-FFF2-40B4-BE49-F238E27FC236}">
                <a16:creationId xmlns:a16="http://schemas.microsoft.com/office/drawing/2014/main" id="{824E3903-83E3-C17C-75CA-93C5BF7D12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721" y="746232"/>
            <a:ext cx="6563350" cy="5365535"/>
          </a:xfrm>
          <a:prstGeom prst="rect">
            <a:avLst/>
          </a:prstGeom>
        </p:spPr>
      </p:pic>
      <p:sp>
        <p:nvSpPr>
          <p:cNvPr id="3" name="Content Placeholder 2">
            <a:extLst>
              <a:ext uri="{FF2B5EF4-FFF2-40B4-BE49-F238E27FC236}">
                <a16:creationId xmlns:a16="http://schemas.microsoft.com/office/drawing/2014/main" id="{6FB88261-F5C9-0CBA-75B5-8804F2D73B6F}"/>
              </a:ext>
            </a:extLst>
          </p:cNvPr>
          <p:cNvSpPr>
            <a:spLocks noGrp="1"/>
          </p:cNvSpPr>
          <p:nvPr>
            <p:ph idx="1"/>
          </p:nvPr>
        </p:nvSpPr>
        <p:spPr>
          <a:xfrm>
            <a:off x="6981823" y="2489200"/>
            <a:ext cx="4391025" cy="2454300"/>
          </a:xfrm>
        </p:spPr>
        <p:txBody>
          <a:bodyPr>
            <a:normAutofit/>
          </a:bodyPr>
          <a:lstStyle/>
          <a:p>
            <a:r>
              <a:rPr lang="en-US" sz="2000" dirty="0">
                <a:solidFill>
                  <a:schemeClr val="bg1">
                    <a:alpha val="80000"/>
                  </a:schemeClr>
                </a:solidFill>
              </a:rPr>
              <a:t>The </a:t>
            </a:r>
            <a:r>
              <a:rPr lang="en-US" sz="2000" dirty="0" err="1">
                <a:solidFill>
                  <a:schemeClr val="bg1">
                    <a:alpha val="80000"/>
                  </a:schemeClr>
                </a:solidFill>
              </a:rPr>
              <a:t>treemap</a:t>
            </a:r>
            <a:r>
              <a:rPr lang="en-US" sz="2000" dirty="0">
                <a:solidFill>
                  <a:schemeClr val="bg1">
                    <a:alpha val="80000"/>
                  </a:schemeClr>
                </a:solidFill>
              </a:rPr>
              <a:t> reveals that Amazon Devices &amp; Accessories, Electronics, and Home &amp; Kitchen lead in revenue, while Health &amp; Household shows high customer engagement, suggesting that volume-driven sales contribute significantly to its success despite lower prices.</a:t>
            </a:r>
          </a:p>
        </p:txBody>
      </p:sp>
    </p:spTree>
    <p:extLst>
      <p:ext uri="{BB962C8B-B14F-4D97-AF65-F5344CB8AC3E}">
        <p14:creationId xmlns:p14="http://schemas.microsoft.com/office/powerpoint/2010/main" val="213591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descr="A graph with a red line&#10;&#10;Description automatically generated">
            <a:extLst>
              <a:ext uri="{FF2B5EF4-FFF2-40B4-BE49-F238E27FC236}">
                <a16:creationId xmlns:a16="http://schemas.microsoft.com/office/drawing/2014/main" id="{0787818A-87FB-3EAB-76F1-AAE495678A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692" y="1909192"/>
            <a:ext cx="6026417" cy="3389859"/>
          </a:xfrm>
          <a:prstGeom prst="rect">
            <a:avLst/>
          </a:prstGeom>
        </p:spPr>
      </p:pic>
      <p:cxnSp>
        <p:nvCxnSpPr>
          <p:cNvPr id="30" name="Straight Connector 2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63BB20-715A-F69C-4CDB-2FF599C9E4F9}"/>
              </a:ext>
            </a:extLst>
          </p:cNvPr>
          <p:cNvSpPr>
            <a:spLocks noGrp="1"/>
          </p:cNvSpPr>
          <p:nvPr>
            <p:ph idx="1"/>
          </p:nvPr>
        </p:nvSpPr>
        <p:spPr>
          <a:xfrm>
            <a:off x="6527800" y="1909192"/>
            <a:ext cx="4713997" cy="3647710"/>
          </a:xfrm>
        </p:spPr>
        <p:txBody>
          <a:bodyPr>
            <a:normAutofit/>
          </a:bodyPr>
          <a:lstStyle/>
          <a:p>
            <a:r>
              <a:rPr lang="en-US" sz="2000" dirty="0">
                <a:solidFill>
                  <a:schemeClr val="bg1"/>
                </a:solidFill>
              </a:rPr>
              <a:t>The dual-axis chart shows that categories like Amazon Devices &amp; Accessories, Electronics, and Home &amp; Kitchen lead in both customer ratings and revenue, indicating a strong link between engagement and sales performance.</a:t>
            </a:r>
          </a:p>
        </p:txBody>
      </p:sp>
      <p:cxnSp>
        <p:nvCxnSpPr>
          <p:cNvPr id="31" name="Straight Connector 3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25CAFC-FFFF-3C8F-1FCD-7C21598F3E78}"/>
              </a:ext>
            </a:extLst>
          </p:cNvPr>
          <p:cNvSpPr>
            <a:spLocks noGrp="1"/>
          </p:cNvSpPr>
          <p:nvPr>
            <p:ph type="title"/>
          </p:nvPr>
        </p:nvSpPr>
        <p:spPr>
          <a:xfrm>
            <a:off x="6527800" y="912901"/>
            <a:ext cx="5207880" cy="776394"/>
          </a:xfrm>
        </p:spPr>
        <p:txBody>
          <a:bodyPr anchor="t">
            <a:normAutofit/>
          </a:bodyPr>
          <a:lstStyle/>
          <a:p>
            <a:r>
              <a:rPr lang="en-US" sz="3600" b="1" dirty="0">
                <a:solidFill>
                  <a:schemeClr val="bg1"/>
                </a:solidFill>
                <a:latin typeface="Arial" panose="020B0604020202020204" pitchFamily="34" charset="0"/>
                <a:cs typeface="Arial" panose="020B0604020202020204" pitchFamily="34" charset="0"/>
              </a:rPr>
              <a:t>Result: Dual-axis chart</a:t>
            </a:r>
          </a:p>
        </p:txBody>
      </p:sp>
    </p:spTree>
    <p:extLst>
      <p:ext uri="{BB962C8B-B14F-4D97-AF65-F5344CB8AC3E}">
        <p14:creationId xmlns:p14="http://schemas.microsoft.com/office/powerpoint/2010/main" val="69168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5B1F4D-B1BD-7EBB-7D3A-3FC2FC421D6B}"/>
              </a:ext>
            </a:extLst>
          </p:cNvPr>
          <p:cNvSpPr>
            <a:spLocks noGrp="1"/>
          </p:cNvSpPr>
          <p:nvPr>
            <p:ph idx="1"/>
          </p:nvPr>
        </p:nvSpPr>
        <p:spPr>
          <a:xfrm>
            <a:off x="4654295" y="502920"/>
            <a:ext cx="6894576" cy="1463040"/>
          </a:xfrm>
        </p:spPr>
        <p:txBody>
          <a:bodyPr anchor="ctr">
            <a:normAutofit/>
          </a:bodyPr>
          <a:lstStyle/>
          <a:p>
            <a:r>
              <a:rPr lang="en-US" sz="2000" dirty="0">
                <a:solidFill>
                  <a:schemeClr val="bg1"/>
                </a:solidFill>
              </a:rPr>
              <a:t>Top-performing products like the Amazon Echo Dot, TV remotes, and Kindle drive revenue in the Amazon Devices &amp; Accessories category through innovation and meeting consumer demands for convenience and entertainment.</a:t>
            </a:r>
          </a:p>
        </p:txBody>
      </p:sp>
      <p:pic>
        <p:nvPicPr>
          <p:cNvPr id="4" name="Picture 3" descr="A screenshot of a graph&#10;&#10;Description automatically generated">
            <a:extLst>
              <a:ext uri="{FF2B5EF4-FFF2-40B4-BE49-F238E27FC236}">
                <a16:creationId xmlns:a16="http://schemas.microsoft.com/office/drawing/2014/main" id="{B30DCAD6-3326-654B-30D5-3CE7FCFC7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05" y="2120190"/>
            <a:ext cx="11293035" cy="4234890"/>
          </a:xfrm>
          <a:prstGeom prst="rect">
            <a:avLst/>
          </a:prstGeom>
        </p:spPr>
      </p:pic>
      <p:sp>
        <p:nvSpPr>
          <p:cNvPr id="2" name="Title 1">
            <a:extLst>
              <a:ext uri="{FF2B5EF4-FFF2-40B4-BE49-F238E27FC236}">
                <a16:creationId xmlns:a16="http://schemas.microsoft.com/office/drawing/2014/main" id="{914B9001-9DA6-E087-6D30-02BEF0099648}"/>
              </a:ext>
            </a:extLst>
          </p:cNvPr>
          <p:cNvSpPr>
            <a:spLocks noGrp="1"/>
          </p:cNvSpPr>
          <p:nvPr>
            <p:ph type="title"/>
          </p:nvPr>
        </p:nvSpPr>
        <p:spPr>
          <a:xfrm>
            <a:off x="311406" y="627946"/>
            <a:ext cx="4192013" cy="1280435"/>
          </a:xfrm>
        </p:spPr>
        <p:txBody>
          <a:bodyPr anchor="t">
            <a:normAutofit fontScale="90000"/>
          </a:bodyPr>
          <a:lstStyle/>
          <a:p>
            <a:r>
              <a:rPr lang="en-US" sz="3200" b="1" dirty="0">
                <a:solidFill>
                  <a:schemeClr val="bg1"/>
                </a:solidFill>
                <a:latin typeface="Arial" panose="020B0604020202020204" pitchFamily="34" charset="0"/>
                <a:cs typeface="Arial" panose="020B0604020202020204" pitchFamily="34" charset="0"/>
              </a:rPr>
              <a:t>Result: Bar chart 1</a:t>
            </a:r>
            <a:br>
              <a:rPr lang="en-US" sz="3200" b="1" dirty="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Amazon Device &amp; Accessories</a:t>
            </a:r>
          </a:p>
        </p:txBody>
      </p:sp>
    </p:spTree>
    <p:extLst>
      <p:ext uri="{BB962C8B-B14F-4D97-AF65-F5344CB8AC3E}">
        <p14:creationId xmlns:p14="http://schemas.microsoft.com/office/powerpoint/2010/main" val="412209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B483AC-EA7A-BD73-22DA-2BC32FBA1B0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0F2511-76DD-9B59-AE60-BF9A6B42D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6832F2E8-3B9D-1669-EEF9-7F7CA17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7AE134-A17C-8E73-E521-9576EFB28059}"/>
              </a:ext>
            </a:extLst>
          </p:cNvPr>
          <p:cNvSpPr>
            <a:spLocks noGrp="1"/>
          </p:cNvSpPr>
          <p:nvPr>
            <p:ph idx="1"/>
          </p:nvPr>
        </p:nvSpPr>
        <p:spPr>
          <a:xfrm>
            <a:off x="4654295" y="502920"/>
            <a:ext cx="6894576" cy="1463040"/>
          </a:xfrm>
        </p:spPr>
        <p:txBody>
          <a:bodyPr anchor="ctr">
            <a:normAutofit/>
          </a:bodyPr>
          <a:lstStyle/>
          <a:p>
            <a:r>
              <a:rPr lang="en-US" sz="2000" dirty="0">
                <a:solidFill>
                  <a:schemeClr val="bg1"/>
                </a:solidFill>
              </a:rPr>
              <a:t>Products like the Amazon Echo Dot, Kindle, and Fire TV Stick dominate the Electronics category, with the Fire TV Stick driving significant sales and customer engagement due to its versatility and ease of use.</a:t>
            </a:r>
          </a:p>
        </p:txBody>
      </p:sp>
      <p:sp>
        <p:nvSpPr>
          <p:cNvPr id="2" name="Title 1">
            <a:extLst>
              <a:ext uri="{FF2B5EF4-FFF2-40B4-BE49-F238E27FC236}">
                <a16:creationId xmlns:a16="http://schemas.microsoft.com/office/drawing/2014/main" id="{DA76C8FC-FC54-BA79-06BE-52B650903EB4}"/>
              </a:ext>
            </a:extLst>
          </p:cNvPr>
          <p:cNvSpPr>
            <a:spLocks noGrp="1"/>
          </p:cNvSpPr>
          <p:nvPr>
            <p:ph type="title"/>
          </p:nvPr>
        </p:nvSpPr>
        <p:spPr>
          <a:xfrm>
            <a:off x="311406" y="627946"/>
            <a:ext cx="4192013" cy="1280435"/>
          </a:xfrm>
        </p:spPr>
        <p:txBody>
          <a:bodyPr anchor="t">
            <a:normAutofit/>
          </a:bodyPr>
          <a:lstStyle/>
          <a:p>
            <a:r>
              <a:rPr lang="en-US" sz="3200" b="1" dirty="0">
                <a:solidFill>
                  <a:schemeClr val="bg1"/>
                </a:solidFill>
                <a:latin typeface="Arial" panose="020B0604020202020204" pitchFamily="34" charset="0"/>
                <a:cs typeface="Arial" panose="020B0604020202020204" pitchFamily="34" charset="0"/>
              </a:rPr>
              <a:t>Result: Bar chart 2</a:t>
            </a:r>
            <a:br>
              <a:rPr lang="en-US" sz="3200" b="1" dirty="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Electronics</a:t>
            </a:r>
          </a:p>
        </p:txBody>
      </p:sp>
      <p:pic>
        <p:nvPicPr>
          <p:cNvPr id="5" name="Picture 4" descr="A screenshot of a graph&#10;&#10;Description automatically generated">
            <a:extLst>
              <a:ext uri="{FF2B5EF4-FFF2-40B4-BE49-F238E27FC236}">
                <a16:creationId xmlns:a16="http://schemas.microsoft.com/office/drawing/2014/main" id="{B27DC5F6-2F3D-6D81-8D6A-B545086F739C}"/>
              </a:ext>
            </a:extLst>
          </p:cNvPr>
          <p:cNvPicPr>
            <a:picLocks noChangeAspect="1"/>
          </p:cNvPicPr>
          <p:nvPr/>
        </p:nvPicPr>
        <p:blipFill>
          <a:blip r:embed="rId2" cstate="print">
            <a:extLst>
              <a:ext uri="{28A0092B-C50C-407E-A947-70E740481C1C}">
                <a14:useLocalDpi xmlns:a14="http://schemas.microsoft.com/office/drawing/2010/main" val="0"/>
              </a:ext>
            </a:extLst>
          </a:blip>
          <a:srcRect t="442" r="1070" b="13202"/>
          <a:stretch/>
        </p:blipFill>
        <p:spPr>
          <a:xfrm>
            <a:off x="124973" y="2136706"/>
            <a:ext cx="11942054" cy="3883021"/>
          </a:xfrm>
          <a:prstGeom prst="rect">
            <a:avLst/>
          </a:prstGeom>
        </p:spPr>
      </p:pic>
    </p:spTree>
    <p:extLst>
      <p:ext uri="{BB962C8B-B14F-4D97-AF65-F5344CB8AC3E}">
        <p14:creationId xmlns:p14="http://schemas.microsoft.com/office/powerpoint/2010/main" val="393998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75D61C5-2206-434A-A1DE-A0D266F7B33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97E5835-5975-1CB1-9CC4-862F52B22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3896388C-9B60-91AE-AB26-1FAD06A85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BB5ACD-3D65-96B1-59C5-18FA431A51DE}"/>
              </a:ext>
            </a:extLst>
          </p:cNvPr>
          <p:cNvSpPr>
            <a:spLocks noGrp="1"/>
          </p:cNvSpPr>
          <p:nvPr>
            <p:ph idx="1"/>
          </p:nvPr>
        </p:nvSpPr>
        <p:spPr>
          <a:xfrm>
            <a:off x="4654295" y="502920"/>
            <a:ext cx="6894576" cy="1463040"/>
          </a:xfrm>
        </p:spPr>
        <p:txBody>
          <a:bodyPr anchor="ctr">
            <a:normAutofit/>
          </a:bodyPr>
          <a:lstStyle/>
          <a:p>
            <a:r>
              <a:rPr lang="en-US" sz="2000" dirty="0">
                <a:solidFill>
                  <a:schemeClr val="bg1"/>
                </a:solidFill>
              </a:rPr>
              <a:t>Bedding products like bed sheets, pillows, and pillowcases lead the Home &amp; Kitchen category in both revenue and ratings, reflecting growing consumer investment in sleep quality and comfort.</a:t>
            </a:r>
          </a:p>
        </p:txBody>
      </p:sp>
      <p:sp>
        <p:nvSpPr>
          <p:cNvPr id="2" name="Title 1">
            <a:extLst>
              <a:ext uri="{FF2B5EF4-FFF2-40B4-BE49-F238E27FC236}">
                <a16:creationId xmlns:a16="http://schemas.microsoft.com/office/drawing/2014/main" id="{BC021228-1F73-A95F-33F9-B4C269269A06}"/>
              </a:ext>
            </a:extLst>
          </p:cNvPr>
          <p:cNvSpPr>
            <a:spLocks noGrp="1"/>
          </p:cNvSpPr>
          <p:nvPr>
            <p:ph type="title"/>
          </p:nvPr>
        </p:nvSpPr>
        <p:spPr>
          <a:xfrm>
            <a:off x="311406" y="627946"/>
            <a:ext cx="4192013" cy="1280435"/>
          </a:xfrm>
        </p:spPr>
        <p:txBody>
          <a:bodyPr anchor="t">
            <a:normAutofit/>
          </a:bodyPr>
          <a:lstStyle/>
          <a:p>
            <a:r>
              <a:rPr lang="en-US" sz="3200" b="1" dirty="0">
                <a:solidFill>
                  <a:schemeClr val="bg1"/>
                </a:solidFill>
                <a:latin typeface="Arial" panose="020B0604020202020204" pitchFamily="34" charset="0"/>
                <a:cs typeface="Arial" panose="020B0604020202020204" pitchFamily="34" charset="0"/>
              </a:rPr>
              <a:t>Result: Bar chart 3</a:t>
            </a:r>
            <a:br>
              <a:rPr lang="en-US" sz="3200" b="1" dirty="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Home &amp; Kitchen</a:t>
            </a:r>
          </a:p>
        </p:txBody>
      </p:sp>
      <p:pic>
        <p:nvPicPr>
          <p:cNvPr id="5" name="Picture 4" descr="A screenshot of a graph&#10;&#10;Description automatically generated">
            <a:extLst>
              <a:ext uri="{FF2B5EF4-FFF2-40B4-BE49-F238E27FC236}">
                <a16:creationId xmlns:a16="http://schemas.microsoft.com/office/drawing/2014/main" id="{DA371DFB-8AD4-FDA8-40BB-6E1D736E9D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94" y="2102453"/>
            <a:ext cx="11680212" cy="4321673"/>
          </a:xfrm>
          <a:prstGeom prst="rect">
            <a:avLst/>
          </a:prstGeom>
        </p:spPr>
      </p:pic>
    </p:spTree>
    <p:extLst>
      <p:ext uri="{BB962C8B-B14F-4D97-AF65-F5344CB8AC3E}">
        <p14:creationId xmlns:p14="http://schemas.microsoft.com/office/powerpoint/2010/main" val="813408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BE6D0B-361A-9759-802B-B3D7CE0858F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C22411C-3B41-BC1F-AE26-6C7A715ED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687A8ABF-E16E-2375-F415-BA9A38941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AB406-2E6C-2340-0050-883B752A6860}"/>
              </a:ext>
            </a:extLst>
          </p:cNvPr>
          <p:cNvSpPr>
            <a:spLocks noGrp="1"/>
          </p:cNvSpPr>
          <p:nvPr>
            <p:ph idx="1"/>
          </p:nvPr>
        </p:nvSpPr>
        <p:spPr>
          <a:xfrm>
            <a:off x="4654295" y="502920"/>
            <a:ext cx="6894576" cy="1463040"/>
          </a:xfrm>
        </p:spPr>
        <p:txBody>
          <a:bodyPr anchor="ctr">
            <a:normAutofit/>
          </a:bodyPr>
          <a:lstStyle/>
          <a:p>
            <a:r>
              <a:rPr lang="en-US" sz="2000" dirty="0">
                <a:solidFill>
                  <a:schemeClr val="bg1"/>
                </a:solidFill>
              </a:rPr>
              <a:t>Clogs dominate the Clothing, Shoes &amp; Jewelry category, while men's clothing, particularly jackets and hoodies, outperforms women's fashion, indicating a shift towards greater male engagement in online fashion shopping.</a:t>
            </a:r>
          </a:p>
        </p:txBody>
      </p:sp>
      <p:sp>
        <p:nvSpPr>
          <p:cNvPr id="2" name="Title 1">
            <a:extLst>
              <a:ext uri="{FF2B5EF4-FFF2-40B4-BE49-F238E27FC236}">
                <a16:creationId xmlns:a16="http://schemas.microsoft.com/office/drawing/2014/main" id="{6DC7C86B-F75F-7E43-5EC0-AE9170890336}"/>
              </a:ext>
            </a:extLst>
          </p:cNvPr>
          <p:cNvSpPr>
            <a:spLocks noGrp="1"/>
          </p:cNvSpPr>
          <p:nvPr>
            <p:ph type="title"/>
          </p:nvPr>
        </p:nvSpPr>
        <p:spPr>
          <a:xfrm>
            <a:off x="311406" y="627946"/>
            <a:ext cx="4192013" cy="1280435"/>
          </a:xfrm>
        </p:spPr>
        <p:txBody>
          <a:bodyPr anchor="t">
            <a:normAutofit fontScale="90000"/>
          </a:bodyPr>
          <a:lstStyle/>
          <a:p>
            <a:r>
              <a:rPr lang="en-US" sz="3200" b="1" dirty="0">
                <a:solidFill>
                  <a:schemeClr val="bg1"/>
                </a:solidFill>
                <a:latin typeface="Arial" panose="020B0604020202020204" pitchFamily="34" charset="0"/>
                <a:cs typeface="Arial" panose="020B0604020202020204" pitchFamily="34" charset="0"/>
              </a:rPr>
              <a:t>Result: Bar chart 4</a:t>
            </a:r>
            <a:br>
              <a:rPr lang="en-US" sz="3200" b="1" dirty="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Clothing, Shoes &amp; Jewelry</a:t>
            </a: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pic>
        <p:nvPicPr>
          <p:cNvPr id="4" name="Picture 3" descr="A screenshot of a graph&#10;&#10;Description automatically generated">
            <a:extLst>
              <a:ext uri="{FF2B5EF4-FFF2-40B4-BE49-F238E27FC236}">
                <a16:creationId xmlns:a16="http://schemas.microsoft.com/office/drawing/2014/main" id="{485E641E-BD75-8FCE-1EEF-BE89E2515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06" y="2079127"/>
            <a:ext cx="11237465" cy="4185954"/>
          </a:xfrm>
          <a:prstGeom prst="rect">
            <a:avLst/>
          </a:prstGeom>
        </p:spPr>
      </p:pic>
    </p:spTree>
    <p:extLst>
      <p:ext uri="{BB962C8B-B14F-4D97-AF65-F5344CB8AC3E}">
        <p14:creationId xmlns:p14="http://schemas.microsoft.com/office/powerpoint/2010/main" val="228272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9F63558-73E3-BF05-9CDC-31C2E6A94A7D}"/>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DD719C-237C-3EBF-DED3-A4307CA32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1FFB10CB-E984-713B-B242-A885FB620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28D9F0-D010-AC2F-E51F-1E2DB98220AD}"/>
              </a:ext>
            </a:extLst>
          </p:cNvPr>
          <p:cNvSpPr>
            <a:spLocks noGrp="1"/>
          </p:cNvSpPr>
          <p:nvPr>
            <p:ph idx="1"/>
          </p:nvPr>
        </p:nvSpPr>
        <p:spPr>
          <a:xfrm>
            <a:off x="4654295" y="502920"/>
            <a:ext cx="6894576" cy="1463040"/>
          </a:xfrm>
        </p:spPr>
        <p:txBody>
          <a:bodyPr anchor="ctr">
            <a:normAutofit/>
          </a:bodyPr>
          <a:lstStyle/>
          <a:p>
            <a:r>
              <a:rPr lang="en-US" sz="2000" dirty="0">
                <a:solidFill>
                  <a:schemeClr val="bg1"/>
                </a:solidFill>
              </a:rPr>
              <a:t>Amazon Basics High-Performance Batteries dominate the Health &amp; Household category in both revenue and ratings, reflecting strong consumer trust in Amazon's in-house brand for essential products.</a:t>
            </a:r>
          </a:p>
        </p:txBody>
      </p:sp>
      <p:sp>
        <p:nvSpPr>
          <p:cNvPr id="2" name="Title 1">
            <a:extLst>
              <a:ext uri="{FF2B5EF4-FFF2-40B4-BE49-F238E27FC236}">
                <a16:creationId xmlns:a16="http://schemas.microsoft.com/office/drawing/2014/main" id="{09127EF8-F7A4-C9FC-ACCF-ECD61E8661C0}"/>
              </a:ext>
            </a:extLst>
          </p:cNvPr>
          <p:cNvSpPr>
            <a:spLocks noGrp="1"/>
          </p:cNvSpPr>
          <p:nvPr>
            <p:ph type="title"/>
          </p:nvPr>
        </p:nvSpPr>
        <p:spPr>
          <a:xfrm>
            <a:off x="311406" y="627946"/>
            <a:ext cx="4192013" cy="1280435"/>
          </a:xfrm>
        </p:spPr>
        <p:txBody>
          <a:bodyPr anchor="t">
            <a:normAutofit fontScale="90000"/>
          </a:bodyPr>
          <a:lstStyle/>
          <a:p>
            <a:r>
              <a:rPr lang="en-US" sz="3200" b="1" dirty="0">
                <a:solidFill>
                  <a:schemeClr val="bg1"/>
                </a:solidFill>
                <a:latin typeface="Arial" panose="020B0604020202020204" pitchFamily="34" charset="0"/>
                <a:cs typeface="Arial" panose="020B0604020202020204" pitchFamily="34" charset="0"/>
              </a:rPr>
              <a:t>Result: Bar chart 5</a:t>
            </a:r>
            <a:br>
              <a:rPr lang="en-US" sz="3200" b="1" dirty="0">
                <a:solidFill>
                  <a:schemeClr val="bg1"/>
                </a:solidFill>
                <a:latin typeface="Arial" panose="020B0604020202020204" pitchFamily="34" charset="0"/>
                <a:cs typeface="Arial" panose="020B0604020202020204" pitchFamily="34" charset="0"/>
              </a:rPr>
            </a:br>
            <a:r>
              <a:rPr lang="en-US" sz="3200" b="1" dirty="0">
                <a:solidFill>
                  <a:schemeClr val="bg1"/>
                </a:solidFill>
                <a:latin typeface="Arial" panose="020B0604020202020204" pitchFamily="34" charset="0"/>
                <a:cs typeface="Arial" panose="020B0604020202020204" pitchFamily="34" charset="0"/>
              </a:rPr>
              <a:t>Health &amp; Household</a:t>
            </a:r>
            <a:br>
              <a:rPr lang="en-US" sz="3200" b="1" dirty="0">
                <a:solidFill>
                  <a:schemeClr val="bg1"/>
                </a:solidFill>
                <a:latin typeface="Arial" panose="020B0604020202020204" pitchFamily="34" charset="0"/>
                <a:cs typeface="Arial" panose="020B0604020202020204" pitchFamily="34" charset="0"/>
              </a:rPr>
            </a:b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graph&#10;&#10;Description automatically generated">
            <a:extLst>
              <a:ext uri="{FF2B5EF4-FFF2-40B4-BE49-F238E27FC236}">
                <a16:creationId xmlns:a16="http://schemas.microsoft.com/office/drawing/2014/main" id="{51369B80-6965-0443-5C00-37F2AF6D4B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6" y="2079127"/>
            <a:ext cx="11763754" cy="4323178"/>
          </a:xfrm>
          <a:prstGeom prst="rect">
            <a:avLst/>
          </a:prstGeom>
        </p:spPr>
      </p:pic>
    </p:spTree>
    <p:extLst>
      <p:ext uri="{BB962C8B-B14F-4D97-AF65-F5344CB8AC3E}">
        <p14:creationId xmlns:p14="http://schemas.microsoft.com/office/powerpoint/2010/main" val="4205611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2B449CD-F074-668C-53E3-53D8CCEEE473}"/>
              </a:ext>
            </a:extLst>
          </p:cNvPr>
          <p:cNvSpPr>
            <a:spLocks noGrp="1"/>
          </p:cNvSpPr>
          <p:nvPr>
            <p:ph idx="1"/>
          </p:nvPr>
        </p:nvSpPr>
        <p:spPr>
          <a:xfrm>
            <a:off x="371094" y="2718054"/>
            <a:ext cx="3489706" cy="2677752"/>
          </a:xfrm>
        </p:spPr>
        <p:txBody>
          <a:bodyPr anchor="t">
            <a:normAutofit/>
          </a:bodyPr>
          <a:lstStyle/>
          <a:p>
            <a:r>
              <a:rPr lang="en-US" sz="1700" dirty="0">
                <a:solidFill>
                  <a:schemeClr val="bg1"/>
                </a:solidFill>
              </a:rPr>
              <a:t>The scatter plot shows that lower-priced products receive more ratings, indicating greater popularity, while higher-priced items tend to attract fewer buyers.</a:t>
            </a:r>
          </a:p>
        </p:txBody>
      </p:sp>
      <p:pic>
        <p:nvPicPr>
          <p:cNvPr id="4" name="Picture 3" descr="A graph showing the difference between price and price&#10;&#10;Description automatically generated">
            <a:extLst>
              <a:ext uri="{FF2B5EF4-FFF2-40B4-BE49-F238E27FC236}">
                <a16:creationId xmlns:a16="http://schemas.microsoft.com/office/drawing/2014/main" id="{08E47A97-C02E-165D-1C84-32EFAD0D4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8536" y="1362269"/>
            <a:ext cx="7300519" cy="4033537"/>
          </a:xfrm>
          <a:prstGeom prst="rect">
            <a:avLst/>
          </a:prstGeom>
        </p:spPr>
      </p:pic>
      <p:sp>
        <p:nvSpPr>
          <p:cNvPr id="6" name="Title 1">
            <a:extLst>
              <a:ext uri="{FF2B5EF4-FFF2-40B4-BE49-F238E27FC236}">
                <a16:creationId xmlns:a16="http://schemas.microsoft.com/office/drawing/2014/main" id="{BB58DCAE-0D7F-E850-1D03-29A2F004EBFA}"/>
              </a:ext>
            </a:extLst>
          </p:cNvPr>
          <p:cNvSpPr>
            <a:spLocks noGrp="1"/>
          </p:cNvSpPr>
          <p:nvPr>
            <p:ph type="title"/>
          </p:nvPr>
        </p:nvSpPr>
        <p:spPr>
          <a:xfrm>
            <a:off x="302007" y="1760221"/>
            <a:ext cx="3840785" cy="701547"/>
          </a:xfrm>
        </p:spPr>
        <p:txBody>
          <a:bodyPr anchor="t">
            <a:normAutofit fontScale="90000"/>
          </a:bodyPr>
          <a:lstStyle/>
          <a:p>
            <a:r>
              <a:rPr lang="en-US" sz="3200" b="1" dirty="0">
                <a:solidFill>
                  <a:schemeClr val="bg1"/>
                </a:solidFill>
                <a:latin typeface="Arial" panose="020B0604020202020204" pitchFamily="34" charset="0"/>
                <a:cs typeface="Arial" panose="020B0604020202020204" pitchFamily="34" charset="0"/>
              </a:rPr>
              <a:t>Result: Scatter Plot</a:t>
            </a:r>
            <a:br>
              <a:rPr lang="en-US" sz="3200" b="1" dirty="0">
                <a:solidFill>
                  <a:schemeClr val="bg1"/>
                </a:solidFill>
                <a:latin typeface="Arial" panose="020B0604020202020204" pitchFamily="34" charset="0"/>
                <a:cs typeface="Arial" panose="020B0604020202020204" pitchFamily="34" charset="0"/>
              </a:rPr>
            </a:br>
            <a:br>
              <a:rPr lang="en-US" sz="3200" b="1" dirty="0">
                <a:solidFill>
                  <a:schemeClr val="bg1"/>
                </a:solidFill>
                <a:latin typeface="Arial" panose="020B0604020202020204" pitchFamily="34" charset="0"/>
                <a:cs typeface="Arial" panose="020B0604020202020204" pitchFamily="34" charset="0"/>
              </a:rPr>
            </a:b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774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76572F-F5F0-4879-6BB6-275699398FE5}"/>
              </a:ext>
            </a:extLst>
          </p:cNvPr>
          <p:cNvSpPr>
            <a:spLocks noGrp="1"/>
          </p:cNvSpPr>
          <p:nvPr>
            <p:ph idx="1"/>
          </p:nvPr>
        </p:nvSpPr>
        <p:spPr>
          <a:xfrm>
            <a:off x="371094" y="2718054"/>
            <a:ext cx="3438906" cy="3207258"/>
          </a:xfrm>
        </p:spPr>
        <p:txBody>
          <a:bodyPr anchor="t">
            <a:normAutofit/>
          </a:bodyPr>
          <a:lstStyle/>
          <a:p>
            <a:r>
              <a:rPr lang="en-US" sz="1700" dirty="0">
                <a:solidFill>
                  <a:schemeClr val="bg1"/>
                </a:solidFill>
              </a:rPr>
              <a:t>The word cloud reveals that popular terms like "pack," "gift," "iPhone," and "home" highlight consumer interest in multipacks, technology, home items, and gift-oriented products.</a:t>
            </a:r>
          </a:p>
        </p:txBody>
      </p:sp>
      <p:pic>
        <p:nvPicPr>
          <p:cNvPr id="4" name="Picture 3" descr="A close up of words&#10;&#10;Description automatically generated">
            <a:extLst>
              <a:ext uri="{FF2B5EF4-FFF2-40B4-BE49-F238E27FC236}">
                <a16:creationId xmlns:a16="http://schemas.microsoft.com/office/drawing/2014/main" id="{4FEE6807-BE50-554A-C3E6-9B9BED569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9041" y="1380363"/>
            <a:ext cx="7449590" cy="4097273"/>
          </a:xfrm>
          <a:prstGeom prst="rect">
            <a:avLst/>
          </a:prstGeom>
        </p:spPr>
      </p:pic>
      <p:sp>
        <p:nvSpPr>
          <p:cNvPr id="2" name="Title 1">
            <a:extLst>
              <a:ext uri="{FF2B5EF4-FFF2-40B4-BE49-F238E27FC236}">
                <a16:creationId xmlns:a16="http://schemas.microsoft.com/office/drawing/2014/main" id="{BF4A5F81-7AF1-0393-1E64-842221BCDB73}"/>
              </a:ext>
            </a:extLst>
          </p:cNvPr>
          <p:cNvSpPr>
            <a:spLocks noGrp="1"/>
          </p:cNvSpPr>
          <p:nvPr>
            <p:ph type="title"/>
          </p:nvPr>
        </p:nvSpPr>
        <p:spPr>
          <a:xfrm>
            <a:off x="291976" y="1613790"/>
            <a:ext cx="3990593" cy="701547"/>
          </a:xfrm>
        </p:spPr>
        <p:txBody>
          <a:bodyPr anchor="t">
            <a:noAutofit/>
          </a:bodyPr>
          <a:lstStyle/>
          <a:p>
            <a:r>
              <a:rPr lang="en-US" sz="2800" b="1" dirty="0">
                <a:solidFill>
                  <a:schemeClr val="bg1"/>
                </a:solidFill>
                <a:latin typeface="Arial" panose="020B0604020202020204" pitchFamily="34" charset="0"/>
                <a:cs typeface="Arial" panose="020B0604020202020204" pitchFamily="34" charset="0"/>
              </a:rPr>
              <a:t>Result: Word Cloud 1</a:t>
            </a:r>
            <a:br>
              <a:rPr lang="en-US" sz="2800" b="1" dirty="0">
                <a:solidFill>
                  <a:schemeClr val="bg1"/>
                </a:solidFill>
                <a:latin typeface="Arial" panose="020B0604020202020204" pitchFamily="34" charset="0"/>
                <a:cs typeface="Arial" panose="020B0604020202020204" pitchFamily="34" charset="0"/>
              </a:rPr>
            </a:br>
            <a:r>
              <a:rPr lang="en-US" sz="2800" b="1" dirty="0">
                <a:solidFill>
                  <a:schemeClr val="bg1"/>
                </a:solidFill>
                <a:latin typeface="Arial" panose="020B0604020202020204" pitchFamily="34" charset="0"/>
                <a:cs typeface="Arial" panose="020B0604020202020204" pitchFamily="34" charset="0"/>
              </a:rPr>
              <a:t>Single Words</a:t>
            </a:r>
            <a:br>
              <a:rPr lang="en-US" sz="2800" b="1" dirty="0">
                <a:solidFill>
                  <a:schemeClr val="bg1"/>
                </a:solidFill>
                <a:latin typeface="Arial" panose="020B0604020202020204" pitchFamily="34" charset="0"/>
                <a:cs typeface="Arial" panose="020B0604020202020204" pitchFamily="34" charset="0"/>
              </a:rPr>
            </a:br>
            <a:br>
              <a:rPr lang="en-US" sz="2800" b="1" dirty="0">
                <a:solidFill>
                  <a:schemeClr val="bg1"/>
                </a:solidFill>
                <a:latin typeface="Arial" panose="020B0604020202020204" pitchFamily="34" charset="0"/>
                <a:cs typeface="Arial" panose="020B0604020202020204" pitchFamily="34" charset="0"/>
              </a:rPr>
            </a:br>
            <a:endParaRPr 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463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887BF1D-4B26-A7D4-0F13-FD0265FA7CDD}"/>
              </a:ext>
            </a:extLst>
          </p:cNvPr>
          <p:cNvSpPr>
            <a:spLocks noGrp="1"/>
          </p:cNvSpPr>
          <p:nvPr>
            <p:ph type="title"/>
          </p:nvPr>
        </p:nvSpPr>
        <p:spPr>
          <a:xfrm>
            <a:off x="1211486" y="1463169"/>
            <a:ext cx="3932030" cy="3956690"/>
          </a:xfrm>
        </p:spPr>
        <p:txBody>
          <a:bodyPr anchor="ctr">
            <a:normAutofit/>
          </a:bodyPr>
          <a:lstStyle/>
          <a:p>
            <a:pPr algn="ctr"/>
            <a:r>
              <a:rPr lang="en-US" sz="8000" dirty="0">
                <a:solidFill>
                  <a:schemeClr val="bg1"/>
                </a:solidFill>
                <a:latin typeface="Arial" panose="020B0604020202020204" pitchFamily="34" charset="0"/>
                <a:cs typeface="Arial" panose="020B0604020202020204" pitchFamily="34" charset="0"/>
              </a:rPr>
              <a:t>Agenda</a:t>
            </a:r>
          </a:p>
        </p:txBody>
      </p:sp>
      <p:cxnSp>
        <p:nvCxnSpPr>
          <p:cNvPr id="29" name="Straight Connector 2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2AFAC94-BE04-EADA-7EC5-FABA772D0C3A}"/>
              </a:ext>
            </a:extLst>
          </p:cNvPr>
          <p:cNvGraphicFramePr>
            <a:graphicFrameLocks noGrp="1"/>
          </p:cNvGraphicFramePr>
          <p:nvPr>
            <p:ph idx="1"/>
            <p:extLst>
              <p:ext uri="{D42A27DB-BD31-4B8C-83A1-F6EECF244321}">
                <p14:modId xmlns:p14="http://schemas.microsoft.com/office/powerpoint/2010/main" val="2685710867"/>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49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4FAB12-05D9-EA94-47BD-B472F254B918}"/>
              </a:ext>
            </a:extLst>
          </p:cNvPr>
          <p:cNvSpPr>
            <a:spLocks noGrp="1"/>
          </p:cNvSpPr>
          <p:nvPr>
            <p:ph idx="1"/>
          </p:nvPr>
        </p:nvSpPr>
        <p:spPr>
          <a:xfrm>
            <a:off x="371094" y="2718054"/>
            <a:ext cx="3438906" cy="3207258"/>
          </a:xfrm>
        </p:spPr>
        <p:txBody>
          <a:bodyPr anchor="t">
            <a:normAutofit/>
          </a:bodyPr>
          <a:lstStyle/>
          <a:p>
            <a:r>
              <a:rPr lang="en-US" sz="1700" dirty="0">
                <a:solidFill>
                  <a:schemeClr val="bg1"/>
                </a:solidFill>
              </a:rPr>
              <a:t>The word cloud of bigrams highlights trends in consumer preferences, such as demand for refurbished Apple products, bulk purchases, hydration items, and gifts for special occasions.</a:t>
            </a:r>
          </a:p>
        </p:txBody>
      </p:sp>
      <p:pic>
        <p:nvPicPr>
          <p:cNvPr id="4" name="Picture 3" descr="A screenshot of a computer&#10;&#10;Description automatically generated">
            <a:extLst>
              <a:ext uri="{FF2B5EF4-FFF2-40B4-BE49-F238E27FC236}">
                <a16:creationId xmlns:a16="http://schemas.microsoft.com/office/drawing/2014/main" id="{1B80E84C-4321-3A09-3341-C014B9455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7648" y="1426546"/>
            <a:ext cx="7297913" cy="3904383"/>
          </a:xfrm>
          <a:prstGeom prst="rect">
            <a:avLst/>
          </a:prstGeom>
        </p:spPr>
      </p:pic>
      <p:sp>
        <p:nvSpPr>
          <p:cNvPr id="5" name="Title 1">
            <a:extLst>
              <a:ext uri="{FF2B5EF4-FFF2-40B4-BE49-F238E27FC236}">
                <a16:creationId xmlns:a16="http://schemas.microsoft.com/office/drawing/2014/main" id="{6431BA2F-C372-3A48-1F18-0E64AFCEC053}"/>
              </a:ext>
            </a:extLst>
          </p:cNvPr>
          <p:cNvSpPr>
            <a:spLocks noGrp="1"/>
          </p:cNvSpPr>
          <p:nvPr>
            <p:ph type="title"/>
          </p:nvPr>
        </p:nvSpPr>
        <p:spPr>
          <a:xfrm>
            <a:off x="291976" y="1613790"/>
            <a:ext cx="3990593" cy="701547"/>
          </a:xfrm>
        </p:spPr>
        <p:txBody>
          <a:bodyPr anchor="t">
            <a:noAutofit/>
          </a:bodyPr>
          <a:lstStyle/>
          <a:p>
            <a:r>
              <a:rPr lang="en-US" sz="2800" b="1" dirty="0">
                <a:solidFill>
                  <a:schemeClr val="bg1"/>
                </a:solidFill>
                <a:latin typeface="Arial" panose="020B0604020202020204" pitchFamily="34" charset="0"/>
                <a:cs typeface="Arial" panose="020B0604020202020204" pitchFamily="34" charset="0"/>
              </a:rPr>
              <a:t>Result: Word Cloud 2</a:t>
            </a:r>
            <a:br>
              <a:rPr lang="en-US" sz="2800" b="1" dirty="0">
                <a:solidFill>
                  <a:schemeClr val="bg1"/>
                </a:solidFill>
                <a:latin typeface="Arial" panose="020B0604020202020204" pitchFamily="34" charset="0"/>
                <a:cs typeface="Arial" panose="020B0604020202020204" pitchFamily="34" charset="0"/>
              </a:rPr>
            </a:br>
            <a:r>
              <a:rPr lang="en-US" sz="2800" b="1" dirty="0">
                <a:solidFill>
                  <a:schemeClr val="bg1"/>
                </a:solidFill>
                <a:latin typeface="Arial" panose="020B0604020202020204" pitchFamily="34" charset="0"/>
                <a:cs typeface="Arial" panose="020B0604020202020204" pitchFamily="34" charset="0"/>
              </a:rPr>
              <a:t>Pair Words</a:t>
            </a:r>
            <a:br>
              <a:rPr lang="en-US" sz="2800" b="1" dirty="0">
                <a:solidFill>
                  <a:schemeClr val="bg1"/>
                </a:solidFill>
                <a:latin typeface="Arial" panose="020B0604020202020204" pitchFamily="34" charset="0"/>
                <a:cs typeface="Arial" panose="020B0604020202020204" pitchFamily="34" charset="0"/>
              </a:rPr>
            </a:br>
            <a:br>
              <a:rPr lang="en-US" sz="2800" b="1" dirty="0">
                <a:solidFill>
                  <a:schemeClr val="bg1"/>
                </a:solidFill>
                <a:latin typeface="Arial" panose="020B0604020202020204" pitchFamily="34" charset="0"/>
                <a:cs typeface="Arial" panose="020B0604020202020204" pitchFamily="34" charset="0"/>
              </a:rPr>
            </a:br>
            <a:endParaRPr 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5390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E4CC7E-D3D5-4A5F-8D07-29DA1CD3C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63FD33C-F836-4A02-B497-41519F060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black square sign with white text&#10;&#10;Description automatically generated">
            <a:extLst>
              <a:ext uri="{FF2B5EF4-FFF2-40B4-BE49-F238E27FC236}">
                <a16:creationId xmlns:a16="http://schemas.microsoft.com/office/drawing/2014/main" id="{7B0E54CF-ACDC-E365-A74F-D4696D0AC2C9}"/>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2" name="Title 1">
            <a:extLst>
              <a:ext uri="{FF2B5EF4-FFF2-40B4-BE49-F238E27FC236}">
                <a16:creationId xmlns:a16="http://schemas.microsoft.com/office/drawing/2014/main" id="{280879CB-87E7-DB33-DE44-ECE2B7E6F0AD}"/>
              </a:ext>
            </a:extLst>
          </p:cNvPr>
          <p:cNvSpPr>
            <a:spLocks noGrp="1"/>
          </p:cNvSpPr>
          <p:nvPr>
            <p:ph type="title"/>
          </p:nvPr>
        </p:nvSpPr>
        <p:spPr>
          <a:xfrm>
            <a:off x="408991" y="-105962"/>
            <a:ext cx="3771123" cy="1756251"/>
          </a:xfrm>
        </p:spPr>
        <p:txBody>
          <a:bodyPr>
            <a:normAutofit/>
          </a:bodyPr>
          <a:lstStyle/>
          <a:p>
            <a:r>
              <a:rPr lang="en-US" altLang="zh-CN" b="1" dirty="0">
                <a:solidFill>
                  <a:srgbClr val="FFFFFF"/>
                </a:solidFill>
                <a:latin typeface="Arial" panose="020B0604020202020204" pitchFamily="34" charset="0"/>
                <a:cs typeface="Arial" panose="020B0604020202020204" pitchFamily="34" charset="0"/>
              </a:rPr>
              <a:t>Discussion</a:t>
            </a:r>
            <a:endParaRPr lang="en-US" b="1" dirty="0">
              <a:solidFill>
                <a:srgbClr val="FFFFFF"/>
              </a:solidFill>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DB21FCCB-9647-0C0D-9301-1531528420F3}"/>
              </a:ext>
            </a:extLst>
          </p:cNvPr>
          <p:cNvGraphicFramePr>
            <a:graphicFrameLocks noGrp="1"/>
          </p:cNvGraphicFramePr>
          <p:nvPr>
            <p:ph idx="1"/>
            <p:extLst>
              <p:ext uri="{D42A27DB-BD31-4B8C-83A1-F6EECF244321}">
                <p14:modId xmlns:p14="http://schemas.microsoft.com/office/powerpoint/2010/main" val="4178573569"/>
              </p:ext>
            </p:extLst>
          </p:nvPr>
        </p:nvGraphicFramePr>
        <p:xfrm>
          <a:off x="836676" y="1650290"/>
          <a:ext cx="10515600" cy="334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464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6E86B-D214-52F3-23A2-7D24B9AB7359}"/>
              </a:ext>
            </a:extLst>
          </p:cNvPr>
          <p:cNvSpPr>
            <a:spLocks noGrp="1"/>
          </p:cNvSpPr>
          <p:nvPr>
            <p:ph type="title"/>
          </p:nvPr>
        </p:nvSpPr>
        <p:spPr>
          <a:xfrm>
            <a:off x="5297762" y="329184"/>
            <a:ext cx="6251110" cy="1783080"/>
          </a:xfrm>
        </p:spPr>
        <p:txBody>
          <a:bodyPr anchor="b">
            <a:normAutofit/>
          </a:bodyPr>
          <a:lstStyle/>
          <a:p>
            <a:r>
              <a:rPr lang="en-US" sz="5400" dirty="0">
                <a:solidFill>
                  <a:schemeClr val="bg1"/>
                </a:solidFill>
                <a:latin typeface="Arial" panose="020B0604020202020204" pitchFamily="34" charset="0"/>
                <a:cs typeface="Arial" panose="020B0604020202020204" pitchFamily="34" charset="0"/>
              </a:rPr>
              <a:t>Conclusion</a:t>
            </a:r>
          </a:p>
        </p:txBody>
      </p:sp>
      <p:pic>
        <p:nvPicPr>
          <p:cNvPr id="14" name="Picture 13">
            <a:extLst>
              <a:ext uri="{FF2B5EF4-FFF2-40B4-BE49-F238E27FC236}">
                <a16:creationId xmlns:a16="http://schemas.microsoft.com/office/drawing/2014/main" id="{2444FC79-3BB9-51E7-5FFB-FD1E0ED61ECB}"/>
              </a:ext>
            </a:extLst>
          </p:cNvPr>
          <p:cNvPicPr>
            <a:picLocks noChangeAspect="1"/>
          </p:cNvPicPr>
          <p:nvPr/>
        </p:nvPicPr>
        <p:blipFill>
          <a:blip r:embed="rId2">
            <a:extLst>
              <a:ext uri="{28A0092B-C50C-407E-A947-70E740481C1C}">
                <a14:useLocalDpi xmlns:a14="http://schemas.microsoft.com/office/drawing/2010/main" val="0"/>
              </a:ext>
            </a:extLst>
          </a:blip>
          <a:srcRect l="24579" r="24579"/>
          <a:stretch/>
        </p:blipFill>
        <p:spPr>
          <a:xfrm>
            <a:off x="0" y="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0CE12A71-71F1-6E01-E19A-0F2C30C47E96}"/>
              </a:ext>
            </a:extLst>
          </p:cNvPr>
          <p:cNvSpPr>
            <a:spLocks noGrp="1"/>
          </p:cNvSpPr>
          <p:nvPr>
            <p:ph idx="1"/>
          </p:nvPr>
        </p:nvSpPr>
        <p:spPr>
          <a:xfrm>
            <a:off x="5297762" y="2706624"/>
            <a:ext cx="6251110" cy="3483864"/>
          </a:xfrm>
        </p:spPr>
        <p:txBody>
          <a:bodyPr>
            <a:normAutofit/>
          </a:bodyPr>
          <a:lstStyle/>
          <a:p>
            <a:r>
              <a:rPr lang="en-US" sz="2200" b="1" dirty="0">
                <a:solidFill>
                  <a:schemeClr val="bg1"/>
                </a:solidFill>
                <a:latin typeface="Arial" panose="020B0604020202020204" pitchFamily="34" charset="0"/>
                <a:cs typeface="Arial" panose="020B0604020202020204" pitchFamily="34" charset="0"/>
              </a:rPr>
              <a:t>Summary</a:t>
            </a:r>
            <a:r>
              <a:rPr lang="en-US" sz="2200" dirty="0">
                <a:solidFill>
                  <a:schemeClr val="bg1"/>
                </a:solidFill>
                <a:latin typeface="Arial" panose="020B0604020202020204" pitchFamily="34" charset="0"/>
                <a:cs typeface="Arial" panose="020B0604020202020204" pitchFamily="34" charset="0"/>
              </a:rPr>
              <a:t>: Key categories performing well in terms of engagement and revenue.</a:t>
            </a:r>
          </a:p>
          <a:p>
            <a:r>
              <a:rPr lang="en-US" sz="2200" b="1" dirty="0">
                <a:solidFill>
                  <a:schemeClr val="bg1"/>
                </a:solidFill>
                <a:latin typeface="Arial" panose="020B0604020202020204" pitchFamily="34" charset="0"/>
                <a:cs typeface="Arial" panose="020B0604020202020204" pitchFamily="34" charset="0"/>
              </a:rPr>
              <a:t>Insights</a:t>
            </a:r>
            <a:r>
              <a:rPr lang="en-US" sz="2200" dirty="0">
                <a:solidFill>
                  <a:schemeClr val="bg1"/>
                </a:solidFill>
                <a:latin typeface="Arial" panose="020B0604020202020204" pitchFamily="34" charset="0"/>
                <a:cs typeface="Arial" panose="020B0604020202020204" pitchFamily="34" charset="0"/>
              </a:rPr>
              <a:t>: Price sensitivity, product features like "pack" and "gift," and the importance of customer engagement.</a:t>
            </a:r>
          </a:p>
          <a:p>
            <a:r>
              <a:rPr lang="en-US" sz="2200" b="1" dirty="0">
                <a:solidFill>
                  <a:schemeClr val="bg1"/>
                </a:solidFill>
                <a:latin typeface="Arial" panose="020B0604020202020204" pitchFamily="34" charset="0"/>
                <a:cs typeface="Arial" panose="020B0604020202020204" pitchFamily="34" charset="0"/>
              </a:rPr>
              <a:t>Future Research</a:t>
            </a:r>
            <a:r>
              <a:rPr lang="en-US" sz="2200" dirty="0">
                <a:solidFill>
                  <a:schemeClr val="bg1"/>
                </a:solidFill>
                <a:latin typeface="Arial" panose="020B0604020202020204" pitchFamily="34" charset="0"/>
                <a:cs typeface="Arial" panose="020B0604020202020204" pitchFamily="34" charset="0"/>
              </a:rPr>
              <a:t>: Use diverse data sources, seasonal trends, and marketing campaigns.</a:t>
            </a:r>
          </a:p>
        </p:txBody>
      </p:sp>
    </p:spTree>
    <p:extLst>
      <p:ext uri="{BB962C8B-B14F-4D97-AF65-F5344CB8AC3E}">
        <p14:creationId xmlns:p14="http://schemas.microsoft.com/office/powerpoint/2010/main" val="54978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1F7EB-F0D4-10F5-13B4-236F56CD2F2C}"/>
              </a:ext>
            </a:extLst>
          </p:cNvPr>
          <p:cNvSpPr>
            <a:spLocks noGrp="1"/>
          </p:cNvSpPr>
          <p:nvPr>
            <p:ph type="title"/>
          </p:nvPr>
        </p:nvSpPr>
        <p:spPr>
          <a:xfrm>
            <a:off x="2341888" y="1492897"/>
            <a:ext cx="7825464" cy="2532285"/>
          </a:xfrm>
        </p:spPr>
        <p:txBody>
          <a:bodyPr vert="horz" lIns="91440" tIns="45720" rIns="91440" bIns="45720" rtlCol="0" anchor="b">
            <a:normAutofit/>
          </a:bodyPr>
          <a:lstStyle/>
          <a:p>
            <a:pPr algn="ctr"/>
            <a:r>
              <a:rPr lang="en-US" sz="6000" kern="1200" dirty="0">
                <a:solidFill>
                  <a:schemeClr val="bg1"/>
                </a:solidFill>
                <a:latin typeface="Arial" panose="020B0604020202020204" pitchFamily="34" charset="0"/>
                <a:cs typeface="Arial" panose="020B0604020202020204" pitchFamily="34" charset="0"/>
              </a:rPr>
              <a:t>Dashboard</a:t>
            </a:r>
            <a:r>
              <a:rPr lang="en-US" sz="5400" kern="1200" dirty="0">
                <a:solidFill>
                  <a:schemeClr val="bg1"/>
                </a:solidFill>
                <a:latin typeface="Arial" panose="020B0604020202020204" pitchFamily="34" charset="0"/>
                <a:cs typeface="Arial" panose="020B0604020202020204" pitchFamily="34" charset="0"/>
              </a:rPr>
              <a:t> Demo Time</a:t>
            </a:r>
          </a:p>
        </p:txBody>
      </p:sp>
      <p:cxnSp>
        <p:nvCxnSpPr>
          <p:cNvPr id="9" name="Straight Connector 8">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014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26A4B6D-55CD-A3D5-8156-3C3762769DF5}"/>
              </a:ext>
            </a:extLst>
          </p:cNvPr>
          <p:cNvSpPr>
            <a:spLocks noGrp="1"/>
          </p:cNvSpPr>
          <p:nvPr>
            <p:ph type="title"/>
          </p:nvPr>
        </p:nvSpPr>
        <p:spPr>
          <a:xfrm>
            <a:off x="2628121" y="1932478"/>
            <a:ext cx="6935759" cy="3134371"/>
          </a:xfrm>
        </p:spPr>
        <p:txBody>
          <a:bodyPr vert="horz" lIns="91440" tIns="45720" rIns="91440" bIns="45720" rtlCol="0" anchor="ctr">
            <a:normAutofit/>
          </a:bodyPr>
          <a:lstStyle/>
          <a:p>
            <a:pPr algn="ctr"/>
            <a:r>
              <a:rPr lang="en-US" sz="6000" kern="1200">
                <a:solidFill>
                  <a:schemeClr val="bg1"/>
                </a:solidFill>
                <a:latin typeface="+mj-lt"/>
                <a:ea typeface="+mj-ea"/>
                <a:cs typeface="+mj-cs"/>
              </a:rPr>
              <a:t>Thank you!</a:t>
            </a:r>
            <a:br>
              <a:rPr lang="en-US" sz="6000" kern="1200">
                <a:solidFill>
                  <a:schemeClr val="bg1"/>
                </a:solidFill>
                <a:latin typeface="+mj-lt"/>
                <a:ea typeface="+mj-ea"/>
                <a:cs typeface="+mj-cs"/>
              </a:rPr>
            </a:br>
            <a:r>
              <a:rPr lang="en-US" sz="6000" kern="1200">
                <a:solidFill>
                  <a:schemeClr val="bg1"/>
                </a:solidFill>
                <a:latin typeface="+mj-lt"/>
                <a:ea typeface="+mj-ea"/>
                <a:cs typeface="+mj-cs"/>
              </a:rPr>
              <a:t>Any Questions?</a:t>
            </a:r>
          </a:p>
        </p:txBody>
      </p:sp>
      <p:cxnSp>
        <p:nvCxnSpPr>
          <p:cNvPr id="16" name="Straight Connector 15">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18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25F1-95A1-16B3-1285-ADF23F8F9477}"/>
              </a:ext>
            </a:extLst>
          </p:cNvPr>
          <p:cNvSpPr>
            <a:spLocks noGrp="1"/>
          </p:cNvSpPr>
          <p:nvPr>
            <p:ph type="title"/>
          </p:nvPr>
        </p:nvSpPr>
        <p:spPr/>
        <p:txBody>
          <a:bodyPr/>
          <a:lstStyle/>
          <a:p>
            <a:pPr algn="ctr"/>
            <a:r>
              <a:rPr lang="en-US" dirty="0">
                <a:solidFill>
                  <a:schemeClr val="bg1"/>
                </a:solidFill>
              </a:rPr>
              <a:t>References</a:t>
            </a:r>
          </a:p>
        </p:txBody>
      </p:sp>
      <p:sp>
        <p:nvSpPr>
          <p:cNvPr id="3" name="Content Placeholder 2">
            <a:extLst>
              <a:ext uri="{FF2B5EF4-FFF2-40B4-BE49-F238E27FC236}">
                <a16:creationId xmlns:a16="http://schemas.microsoft.com/office/drawing/2014/main" id="{8AFA1F99-41A5-2BCB-CBCC-5436C8B05488}"/>
              </a:ext>
            </a:extLst>
          </p:cNvPr>
          <p:cNvSpPr>
            <a:spLocks noGrp="1"/>
          </p:cNvSpPr>
          <p:nvPr>
            <p:ph idx="1"/>
          </p:nvPr>
        </p:nvSpPr>
        <p:spPr/>
        <p:txBody>
          <a:bodyPr/>
          <a:lstStyle/>
          <a:p>
            <a:pPr marL="0" indent="0">
              <a:buNone/>
            </a:pPr>
            <a:r>
              <a:rPr lang="en-US" dirty="0">
                <a:solidFill>
                  <a:schemeClr val="bg1"/>
                </a:solidFill>
              </a:rPr>
              <a:t>Trzebiński, W., &amp; Marciniak, B. (2023). E-commerce consumers' interest in product features. </a:t>
            </a:r>
            <a:r>
              <a:rPr lang="en-US" i="1" dirty="0">
                <a:solidFill>
                  <a:schemeClr val="bg1"/>
                </a:solidFill>
              </a:rPr>
              <a:t>Journal of Internet Commerce, 22</a:t>
            </a:r>
            <a:r>
              <a:rPr lang="en-US" dirty="0">
                <a:solidFill>
                  <a:schemeClr val="bg1"/>
                </a:solidFill>
              </a:rPr>
              <a:t>(2), 224–243.</a:t>
            </a:r>
          </a:p>
          <a:p>
            <a:pPr marL="0" indent="0">
              <a:buNone/>
            </a:pPr>
            <a:endParaRPr lang="en-US" dirty="0">
              <a:solidFill>
                <a:schemeClr val="bg1"/>
              </a:solidFill>
            </a:endParaRPr>
          </a:p>
          <a:p>
            <a:pPr marL="0" indent="0">
              <a:buNone/>
            </a:pPr>
            <a:r>
              <a:rPr lang="en-US" dirty="0">
                <a:solidFill>
                  <a:schemeClr val="bg1"/>
                </a:solidFill>
              </a:rPr>
              <a:t>Zhang, H. (2024). Personalized recommendation system for e-commerce. </a:t>
            </a:r>
            <a:r>
              <a:rPr lang="en-US" i="1" dirty="0">
                <a:solidFill>
                  <a:schemeClr val="bg1"/>
                </a:solidFill>
              </a:rPr>
              <a:t>Applied Mathematics and Nonlinear Sciences, 9</a:t>
            </a:r>
            <a:r>
              <a:rPr lang="en-US" dirty="0">
                <a:solidFill>
                  <a:schemeClr val="bg1"/>
                </a:solidFill>
              </a:rPr>
              <a:t>(1).</a:t>
            </a:r>
          </a:p>
        </p:txBody>
      </p:sp>
    </p:spTree>
    <p:extLst>
      <p:ext uri="{BB962C8B-B14F-4D97-AF65-F5344CB8AC3E}">
        <p14:creationId xmlns:p14="http://schemas.microsoft.com/office/powerpoint/2010/main" val="392841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logo on a window&#10;&#10;Description automatically generated">
            <a:extLst>
              <a:ext uri="{FF2B5EF4-FFF2-40B4-BE49-F238E27FC236}">
                <a16:creationId xmlns:a16="http://schemas.microsoft.com/office/drawing/2014/main" id="{D0AF78C0-8511-AED6-4932-0989BCDB5270}"/>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5730"/>
          <a:stretch/>
        </p:blipFill>
        <p:spPr>
          <a:xfrm>
            <a:off x="20" y="139710"/>
            <a:ext cx="12191980" cy="6857990"/>
          </a:xfrm>
          <a:prstGeom prst="rect">
            <a:avLst/>
          </a:prstGeom>
        </p:spPr>
      </p:pic>
      <p:sp>
        <p:nvSpPr>
          <p:cNvPr id="3" name="Content Placeholder 2">
            <a:extLst>
              <a:ext uri="{FF2B5EF4-FFF2-40B4-BE49-F238E27FC236}">
                <a16:creationId xmlns:a16="http://schemas.microsoft.com/office/drawing/2014/main" id="{1D584C7B-7725-96D2-E23C-A5931EE3D514}"/>
              </a:ext>
            </a:extLst>
          </p:cNvPr>
          <p:cNvSpPr>
            <a:spLocks noGrp="1"/>
          </p:cNvSpPr>
          <p:nvPr>
            <p:ph idx="1"/>
          </p:nvPr>
        </p:nvSpPr>
        <p:spPr>
          <a:xfrm>
            <a:off x="711200" y="1025525"/>
            <a:ext cx="10515600" cy="4351338"/>
          </a:xfrm>
        </p:spPr>
        <p:txBody>
          <a:bodyPr>
            <a:normAutofit/>
          </a:bodyPr>
          <a:lstStyle/>
          <a:p>
            <a:pPr marL="0" indent="0">
              <a:buNone/>
            </a:pPr>
            <a:endParaRPr lang="en-US" sz="4000" b="1" dirty="0">
              <a:solidFill>
                <a:srgbClr val="FFFFFF"/>
              </a:solidFill>
              <a:latin typeface="Arial" panose="020B0604020202020204" pitchFamily="34" charset="0"/>
              <a:cs typeface="Arial" panose="020B0604020202020204" pitchFamily="34" charset="0"/>
            </a:endParaRPr>
          </a:p>
          <a:p>
            <a:pPr marL="0" indent="0">
              <a:buNone/>
            </a:pPr>
            <a:r>
              <a:rPr lang="en-US" sz="4000" b="1" dirty="0">
                <a:solidFill>
                  <a:srgbClr val="FFFFFF"/>
                </a:solidFill>
                <a:latin typeface="Arial" panose="020B0604020202020204" pitchFamily="34" charset="0"/>
                <a:cs typeface="Arial" panose="020B0604020202020204" pitchFamily="34" charset="0"/>
              </a:rPr>
              <a:t>"If I want to succeed as an Amazon seller and thrive in e-commerce, how do I decide what to sell? </a:t>
            </a:r>
          </a:p>
          <a:p>
            <a:pPr marL="0" indent="0">
              <a:buNone/>
            </a:pPr>
            <a:endParaRPr lang="en-US" sz="4000" b="1" dirty="0">
              <a:solidFill>
                <a:srgbClr val="FFFFFF"/>
              </a:solidFill>
              <a:latin typeface="Arial" panose="020B0604020202020204" pitchFamily="34" charset="0"/>
              <a:cs typeface="Arial" panose="020B0604020202020204" pitchFamily="34" charset="0"/>
            </a:endParaRPr>
          </a:p>
          <a:p>
            <a:pPr marL="0" indent="0">
              <a:buNone/>
            </a:pPr>
            <a:r>
              <a:rPr lang="en-US" sz="4000" b="1" dirty="0">
                <a:solidFill>
                  <a:srgbClr val="FFFFFF"/>
                </a:solidFill>
                <a:latin typeface="Arial" panose="020B0604020202020204" pitchFamily="34" charset="0"/>
                <a:cs typeface="Arial" panose="020B0604020202020204" pitchFamily="34" charset="0"/>
              </a:rPr>
              <a:t>What are the trending products and best-selling categories in real-time?"</a:t>
            </a:r>
          </a:p>
          <a:p>
            <a:pPr marL="0" indent="0">
              <a:buNone/>
            </a:pPr>
            <a:endParaRPr lang="en-US"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4291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ign on a building&#10;&#10;Description automatically generated">
            <a:extLst>
              <a:ext uri="{FF2B5EF4-FFF2-40B4-BE49-F238E27FC236}">
                <a16:creationId xmlns:a16="http://schemas.microsoft.com/office/drawing/2014/main" id="{ADCB0A46-DA9B-4F65-77DF-4145BBF5C31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4C0898-102F-2ABF-033B-FA125C33084B}"/>
              </a:ext>
            </a:extLst>
          </p:cNvPr>
          <p:cNvSpPr>
            <a:spLocks noGrp="1"/>
          </p:cNvSpPr>
          <p:nvPr>
            <p:ph type="title"/>
          </p:nvPr>
        </p:nvSpPr>
        <p:spPr>
          <a:xfrm>
            <a:off x="640080" y="853673"/>
            <a:ext cx="4023360" cy="5004794"/>
          </a:xfrm>
        </p:spPr>
        <p:txBody>
          <a:bodyPr>
            <a:normAutofit/>
          </a:bodyPr>
          <a:lstStyle/>
          <a:p>
            <a:r>
              <a:rPr lang="en-US" altLang="zh-CN" sz="5000" b="1" dirty="0">
                <a:solidFill>
                  <a:schemeClr val="bg1"/>
                </a:solidFill>
                <a:latin typeface="Arial" panose="020B0604020202020204" pitchFamily="34" charset="0"/>
                <a:cs typeface="Arial" panose="020B0604020202020204" pitchFamily="34" charset="0"/>
              </a:rPr>
              <a:t>Introduction</a:t>
            </a:r>
            <a:endParaRPr lang="en-US" sz="5000" b="1" dirty="0">
              <a:solidFill>
                <a:schemeClr val="bg1"/>
              </a:solidFill>
              <a:latin typeface="Arial" panose="020B0604020202020204" pitchFamily="34" charset="0"/>
              <a:cs typeface="Arial" panose="020B0604020202020204" pitchFamily="34" charset="0"/>
            </a:endParaRPr>
          </a:p>
        </p:txBody>
      </p:sp>
      <p:sp>
        <p:nvSpPr>
          <p:cNvPr id="33"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3ACFB0D5-C519-E227-EB74-FBF4EFC7576C}"/>
              </a:ext>
            </a:extLst>
          </p:cNvPr>
          <p:cNvGraphicFramePr>
            <a:graphicFrameLocks noGrp="1"/>
          </p:cNvGraphicFramePr>
          <p:nvPr>
            <p:ph idx="1"/>
            <p:extLst>
              <p:ext uri="{D42A27DB-BD31-4B8C-83A1-F6EECF244321}">
                <p14:modId xmlns:p14="http://schemas.microsoft.com/office/powerpoint/2010/main" val="3403389963"/>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330348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C043B-DC6C-ED29-B07B-CB29B90C1416}"/>
              </a:ext>
            </a:extLst>
          </p:cNvPr>
          <p:cNvSpPr>
            <a:spLocks noGrp="1"/>
          </p:cNvSpPr>
          <p:nvPr>
            <p:ph type="title"/>
          </p:nvPr>
        </p:nvSpPr>
        <p:spPr>
          <a:xfrm>
            <a:off x="5025166" y="0"/>
            <a:ext cx="5988988" cy="1524191"/>
          </a:xfrm>
        </p:spPr>
        <p:txBody>
          <a:bodyPr>
            <a:normAutofit/>
          </a:bodyPr>
          <a:lstStyle/>
          <a:p>
            <a:r>
              <a:rPr lang="en-US" sz="4000" dirty="0">
                <a:solidFill>
                  <a:schemeClr val="bg1"/>
                </a:solidFill>
                <a:latin typeface="Arial" panose="020B0604020202020204" pitchFamily="34" charset="0"/>
                <a:cs typeface="Arial" panose="020B0604020202020204" pitchFamily="34" charset="0"/>
              </a:rPr>
              <a:t>Literature Review</a:t>
            </a:r>
          </a:p>
        </p:txBody>
      </p:sp>
      <p:pic>
        <p:nvPicPr>
          <p:cNvPr id="7" name="Picture 6" descr="A shopping cart with icons coming out of it&#10;&#10;Description automatically generated">
            <a:extLst>
              <a:ext uri="{FF2B5EF4-FFF2-40B4-BE49-F238E27FC236}">
                <a16:creationId xmlns:a16="http://schemas.microsoft.com/office/drawing/2014/main" id="{01D98D1A-3D6C-9090-95A2-E60D54F89EF5}"/>
              </a:ext>
            </a:extLst>
          </p:cNvPr>
          <p:cNvPicPr>
            <a:picLocks noChangeAspect="1"/>
          </p:cNvPicPr>
          <p:nvPr/>
        </p:nvPicPr>
        <p:blipFill>
          <a:blip r:embed="rId2">
            <a:extLst>
              <a:ext uri="{28A0092B-C50C-407E-A947-70E740481C1C}">
                <a14:useLocalDpi xmlns:a14="http://schemas.microsoft.com/office/drawing/2010/main" val="0"/>
              </a:ext>
            </a:extLst>
          </a:blip>
          <a:srcRect r="2" b="12207"/>
          <a:stretch/>
        </p:blipFill>
        <p:spPr>
          <a:xfrm>
            <a:off x="214603" y="1511559"/>
            <a:ext cx="4595959" cy="4035023"/>
          </a:xfrm>
          <a:prstGeom prst="rect">
            <a:avLst/>
          </a:prstGeom>
          <a:effectLst>
            <a:outerShdw blurRad="406400" dist="317500" dir="5400000" sx="89000" sy="89000" rotWithShape="0">
              <a:prstClr val="black">
                <a:alpha val="15000"/>
              </a:prstClr>
            </a:outerShdw>
          </a:effectLst>
        </p:spPr>
      </p:pic>
      <p:graphicFrame>
        <p:nvGraphicFramePr>
          <p:cNvPr id="5" name="Content Placeholder 2">
            <a:extLst>
              <a:ext uri="{FF2B5EF4-FFF2-40B4-BE49-F238E27FC236}">
                <a16:creationId xmlns:a16="http://schemas.microsoft.com/office/drawing/2014/main" id="{833A52EE-6696-5A68-84F0-7FD540A7B181}"/>
              </a:ext>
            </a:extLst>
          </p:cNvPr>
          <p:cNvGraphicFramePr>
            <a:graphicFrameLocks noGrp="1"/>
          </p:cNvGraphicFramePr>
          <p:nvPr>
            <p:ph idx="1"/>
            <p:extLst>
              <p:ext uri="{D42A27DB-BD31-4B8C-83A1-F6EECF244321}">
                <p14:modId xmlns:p14="http://schemas.microsoft.com/office/powerpoint/2010/main" val="3491973027"/>
              </p:ext>
            </p:extLst>
          </p:nvPr>
        </p:nvGraphicFramePr>
        <p:xfrm>
          <a:off x="5025167" y="1511559"/>
          <a:ext cx="6737626" cy="4204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23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D446-C7C7-1A16-A839-6638BD797373}"/>
              </a:ext>
            </a:extLst>
          </p:cNvPr>
          <p:cNvSpPr>
            <a:spLocks noGrp="1"/>
          </p:cNvSpPr>
          <p:nvPr>
            <p:ph type="title"/>
          </p:nvPr>
        </p:nvSpPr>
        <p:spPr>
          <a:xfrm>
            <a:off x="838200" y="100668"/>
            <a:ext cx="11074400" cy="1258232"/>
          </a:xfrm>
        </p:spPr>
        <p:txBody>
          <a:bodyPr>
            <a:normAutofit/>
          </a:bodyPr>
          <a:lstStyle/>
          <a:p>
            <a:r>
              <a:rPr lang="en-US" sz="2400" b="1" dirty="0">
                <a:solidFill>
                  <a:schemeClr val="bg1"/>
                </a:solidFill>
                <a:latin typeface="Arial" panose="020B0604020202020204" pitchFamily="34" charset="0"/>
                <a:cs typeface="Arial" panose="020B0604020202020204" pitchFamily="34" charset="0"/>
              </a:rPr>
              <a:t>How can we extract data from Amazon's Best Seller pages in Real –Time ?</a:t>
            </a:r>
            <a:endParaRPr lang="en-US" sz="5400" b="1" dirty="0">
              <a:solidFill>
                <a:schemeClr val="bg1"/>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57E963BB-AB78-53A6-61DB-27514AAE4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30" y="1207431"/>
            <a:ext cx="8314470" cy="5196544"/>
          </a:xfrm>
        </p:spPr>
      </p:pic>
      <p:sp>
        <p:nvSpPr>
          <p:cNvPr id="6" name="TextBox 5">
            <a:extLst>
              <a:ext uri="{FF2B5EF4-FFF2-40B4-BE49-F238E27FC236}">
                <a16:creationId xmlns:a16="http://schemas.microsoft.com/office/drawing/2014/main" id="{ABBF6335-2C8F-1D55-EF82-E47E6A4A70A2}"/>
              </a:ext>
            </a:extLst>
          </p:cNvPr>
          <p:cNvSpPr txBox="1"/>
          <p:nvPr/>
        </p:nvSpPr>
        <p:spPr>
          <a:xfrm>
            <a:off x="0" y="6488669"/>
            <a:ext cx="79121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Link: https://</a:t>
            </a:r>
            <a:r>
              <a:rPr lang="en-US" dirty="0" err="1">
                <a:solidFill>
                  <a:schemeClr val="bg1"/>
                </a:solidFill>
                <a:latin typeface="Arial" panose="020B0604020202020204" pitchFamily="34" charset="0"/>
                <a:cs typeface="Arial" panose="020B0604020202020204" pitchFamily="34" charset="0"/>
              </a:rPr>
              <a:t>www.amazon.com</a:t>
            </a:r>
            <a:r>
              <a:rPr lang="en-US" dirty="0">
                <a:solidFill>
                  <a:schemeClr val="bg1"/>
                </a:solidFill>
                <a:latin typeface="Arial" panose="020B0604020202020204" pitchFamily="34" charset="0"/>
                <a:cs typeface="Arial" panose="020B0604020202020204" pitchFamily="34" charset="0"/>
              </a:rPr>
              <a:t>/</a:t>
            </a:r>
            <a:r>
              <a:rPr lang="en-US" dirty="0" err="1">
                <a:solidFill>
                  <a:schemeClr val="bg1"/>
                </a:solidFill>
                <a:latin typeface="Arial" panose="020B0604020202020204" pitchFamily="34" charset="0"/>
                <a:cs typeface="Arial" panose="020B0604020202020204" pitchFamily="34" charset="0"/>
              </a:rPr>
              <a:t>gp</a:t>
            </a:r>
            <a:r>
              <a:rPr lang="en-US" dirty="0">
                <a:solidFill>
                  <a:schemeClr val="bg1"/>
                </a:solidFill>
                <a:latin typeface="Arial" panose="020B0604020202020204" pitchFamily="34" charset="0"/>
                <a:cs typeface="Arial" panose="020B0604020202020204" pitchFamily="34" charset="0"/>
              </a:rPr>
              <a:t>/bestsellers/?ref_=</a:t>
            </a:r>
            <a:r>
              <a:rPr lang="en-US" dirty="0" err="1">
                <a:solidFill>
                  <a:schemeClr val="bg1"/>
                </a:solidFill>
                <a:latin typeface="Arial" panose="020B0604020202020204" pitchFamily="34" charset="0"/>
                <a:cs typeface="Arial" panose="020B0604020202020204" pitchFamily="34" charset="0"/>
              </a:rPr>
              <a:t>nav_cs_bestsellers</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46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EEDFD83B-474E-42D8-99FD-250991624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1" name="Rectangle 30">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3429000"/>
          </a:xfrm>
          <a:prstGeom prst="rect">
            <a:avLst/>
          </a:prstGeom>
          <a:ln>
            <a:noFill/>
          </a:ln>
          <a:effectLst>
            <a:outerShdw blurRad="4445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0C27F-B831-C037-F2EB-12A8C40BF3DB}"/>
              </a:ext>
            </a:extLst>
          </p:cNvPr>
          <p:cNvSpPr>
            <a:spLocks noGrp="1"/>
          </p:cNvSpPr>
          <p:nvPr>
            <p:ph type="title"/>
          </p:nvPr>
        </p:nvSpPr>
        <p:spPr>
          <a:xfrm>
            <a:off x="760660" y="812311"/>
            <a:ext cx="4676648" cy="1952753"/>
          </a:xfrm>
        </p:spPr>
        <p:txBody>
          <a:bodyPr anchor="ctr">
            <a:normAutofit/>
          </a:bodyPr>
          <a:lstStyle/>
          <a:p>
            <a:r>
              <a:rPr lang="en-US" sz="4000" dirty="0">
                <a:solidFill>
                  <a:schemeClr val="bg1"/>
                </a:solidFill>
                <a:latin typeface="Arial" panose="020B0604020202020204" pitchFamily="34" charset="0"/>
                <a:cs typeface="Arial" panose="020B0604020202020204" pitchFamily="34" charset="0"/>
              </a:rPr>
              <a:t>Methodology:</a:t>
            </a:r>
            <a:br>
              <a:rPr lang="en-US" sz="4000" dirty="0">
                <a:solidFill>
                  <a:schemeClr val="bg1"/>
                </a:solidFill>
                <a:latin typeface="Arial" panose="020B0604020202020204" pitchFamily="34" charset="0"/>
                <a:cs typeface="Arial" panose="020B0604020202020204" pitchFamily="34" charset="0"/>
              </a:rPr>
            </a:br>
            <a:r>
              <a:rPr lang="en-US" sz="4000" dirty="0">
                <a:solidFill>
                  <a:schemeClr val="bg1"/>
                </a:solidFill>
                <a:latin typeface="Arial" panose="020B0604020202020204" pitchFamily="34" charset="0"/>
                <a:cs typeface="Arial" panose="020B0604020202020204" pitchFamily="34" charset="0"/>
              </a:rPr>
              <a:t>Data Collection</a:t>
            </a:r>
          </a:p>
        </p:txBody>
      </p:sp>
      <p:sp>
        <p:nvSpPr>
          <p:cNvPr id="24" name="Content Placeholder 2">
            <a:extLst>
              <a:ext uri="{FF2B5EF4-FFF2-40B4-BE49-F238E27FC236}">
                <a16:creationId xmlns:a16="http://schemas.microsoft.com/office/drawing/2014/main" id="{D4647562-2C29-2036-CD1A-1887D02BB84E}"/>
              </a:ext>
            </a:extLst>
          </p:cNvPr>
          <p:cNvSpPr>
            <a:spLocks noGrp="1"/>
          </p:cNvSpPr>
          <p:nvPr>
            <p:ph idx="1"/>
          </p:nvPr>
        </p:nvSpPr>
        <p:spPr>
          <a:xfrm>
            <a:off x="6714655" y="971996"/>
            <a:ext cx="5322222" cy="3057228"/>
          </a:xfrm>
        </p:spPr>
        <p:txBody>
          <a:bodyPr anchor="ctr">
            <a:normAutofit/>
          </a:bodyPr>
          <a:lstStyle/>
          <a:p>
            <a:r>
              <a:rPr lang="en-US" sz="1600" dirty="0">
                <a:solidFill>
                  <a:schemeClr val="bg1"/>
                </a:solidFill>
                <a:latin typeface="Arial" panose="020B0604020202020204" pitchFamily="34" charset="0"/>
                <a:cs typeface="Arial" panose="020B0604020202020204" pitchFamily="34" charset="0"/>
              </a:rPr>
              <a:t>Tool Used: </a:t>
            </a:r>
            <a:r>
              <a:rPr lang="en-US" sz="1600" dirty="0" err="1">
                <a:solidFill>
                  <a:schemeClr val="bg1"/>
                </a:solidFill>
                <a:latin typeface="Arial" panose="020B0604020202020204" pitchFamily="34" charset="0"/>
                <a:cs typeface="Arial" panose="020B0604020202020204" pitchFamily="34" charset="0"/>
              </a:rPr>
              <a:t>ScrapeHero</a:t>
            </a:r>
            <a:r>
              <a:rPr lang="en-US" sz="1600" dirty="0">
                <a:solidFill>
                  <a:schemeClr val="bg1"/>
                </a:solidFill>
                <a:latin typeface="Arial" panose="020B0604020202020204" pitchFamily="34" charset="0"/>
                <a:cs typeface="Arial" panose="020B0604020202020204" pitchFamily="34" charset="0"/>
              </a:rPr>
              <a:t> API – API Request</a:t>
            </a:r>
          </a:p>
          <a:p>
            <a:r>
              <a:rPr lang="en-US" sz="1600" dirty="0">
                <a:solidFill>
                  <a:schemeClr val="bg1"/>
                </a:solidFill>
                <a:latin typeface="Arial" panose="020B0604020202020204" pitchFamily="34" charset="0"/>
                <a:cs typeface="Arial" panose="020B0604020202020204" pitchFamily="34" charset="0"/>
              </a:rPr>
              <a:t>Two Datasets</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Top 20 products across 36 categories, and 720 products in total</a:t>
            </a:r>
          </a:p>
          <a:p>
            <a:pPr marL="800100" lvl="1"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Product detail data for the 720 products</a:t>
            </a:r>
          </a:p>
          <a:p>
            <a:r>
              <a:rPr lang="en-US" sz="1600" dirty="0">
                <a:solidFill>
                  <a:schemeClr val="bg1"/>
                </a:solidFill>
                <a:latin typeface="Arial" panose="020B0604020202020204" pitchFamily="34" charset="0"/>
                <a:cs typeface="Arial" panose="020B0604020202020204" pitchFamily="34" charset="0"/>
              </a:rPr>
              <a:t>Automation Pipeline – Developed Python Functions:</a:t>
            </a:r>
          </a:p>
          <a:p>
            <a:pPr lvl="1"/>
            <a:r>
              <a:rPr lang="en-US" sz="1600" dirty="0">
                <a:solidFill>
                  <a:schemeClr val="bg1"/>
                </a:solidFill>
                <a:latin typeface="Arial" panose="020B0604020202020204" pitchFamily="34" charset="0"/>
                <a:cs typeface="Arial" panose="020B0604020202020204" pitchFamily="34" charset="0"/>
              </a:rPr>
              <a:t>Pull unique ASIN from Raw data </a:t>
            </a:r>
          </a:p>
          <a:p>
            <a:pPr lvl="1"/>
            <a:r>
              <a:rPr lang="en-US" sz="1600" dirty="0">
                <a:solidFill>
                  <a:schemeClr val="bg1"/>
                </a:solidFill>
                <a:latin typeface="Arial" panose="020B0604020202020204" pitchFamily="34" charset="0"/>
                <a:cs typeface="Arial" panose="020B0604020202020204" pitchFamily="34" charset="0"/>
              </a:rPr>
              <a:t>Make batch API requests for product detail</a:t>
            </a:r>
          </a:p>
          <a:p>
            <a:pPr lvl="1"/>
            <a:r>
              <a:rPr lang="en-US" sz="1600" dirty="0">
                <a:solidFill>
                  <a:schemeClr val="bg1"/>
                </a:solidFill>
                <a:latin typeface="Arial" panose="020B0604020202020204" pitchFamily="34" charset="0"/>
                <a:cs typeface="Arial" panose="020B0604020202020204" pitchFamily="34" charset="0"/>
              </a:rPr>
              <a:t>Convert Json data to CSV format</a:t>
            </a:r>
          </a:p>
          <a:p>
            <a:pPr lvl="1"/>
            <a:r>
              <a:rPr lang="en-US" sz="1600" dirty="0">
                <a:solidFill>
                  <a:schemeClr val="bg1"/>
                </a:solidFill>
                <a:latin typeface="Arial" panose="020B0604020202020204" pitchFamily="34" charset="0"/>
                <a:cs typeface="Arial" panose="020B0604020202020204" pitchFamily="34" charset="0"/>
              </a:rPr>
              <a:t>Integrate datasets</a:t>
            </a:r>
          </a:p>
          <a:p>
            <a:pPr lvl="1"/>
            <a:endParaRPr lang="en-US" sz="1600" dirty="0">
              <a:solidFill>
                <a:schemeClr val="bg1"/>
              </a:solidFill>
              <a:latin typeface="Arial" panose="020B0604020202020204" pitchFamily="34" charset="0"/>
              <a:cs typeface="Arial" panose="020B0604020202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B6874FD6-21EF-ECD9-FEF3-34E5824D4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5" y="4366130"/>
            <a:ext cx="3838772" cy="1727447"/>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17EB4107-09B0-EE9E-875E-952A692CA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169" y="3601332"/>
            <a:ext cx="1442278" cy="3004747"/>
          </a:xfrm>
          <a:prstGeom prst="rect">
            <a:avLst/>
          </a:prstGeom>
          <a:effectLst/>
        </p:spPr>
      </p:pic>
      <p:pic>
        <p:nvPicPr>
          <p:cNvPr id="16" name="Picture 15" descr="A screenshot of a computer&#10;&#10;Description automatically generated">
            <a:extLst>
              <a:ext uri="{FF2B5EF4-FFF2-40B4-BE49-F238E27FC236}">
                <a16:creationId xmlns:a16="http://schemas.microsoft.com/office/drawing/2014/main" id="{84591F7B-04AC-5D94-DBAA-56381E311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655" y="4578137"/>
            <a:ext cx="5322222" cy="1051138"/>
          </a:xfrm>
          <a:prstGeom prst="rect">
            <a:avLst/>
          </a:prstGeom>
          <a:effectLst/>
        </p:spPr>
      </p:pic>
      <p:pic>
        <p:nvPicPr>
          <p:cNvPr id="27" name="Graphic 26" descr="Caret Right with solid fill">
            <a:extLst>
              <a:ext uri="{FF2B5EF4-FFF2-40B4-BE49-F238E27FC236}">
                <a16:creationId xmlns:a16="http://schemas.microsoft.com/office/drawing/2014/main" id="{89467E30-24AF-2746-1375-9896D9247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5434" y="4760945"/>
            <a:ext cx="725455" cy="725455"/>
          </a:xfrm>
          <a:prstGeom prst="rect">
            <a:avLst/>
          </a:prstGeom>
        </p:spPr>
      </p:pic>
      <p:pic>
        <p:nvPicPr>
          <p:cNvPr id="28" name="Graphic 27" descr="Caret Right with solid fill">
            <a:extLst>
              <a:ext uri="{FF2B5EF4-FFF2-40B4-BE49-F238E27FC236}">
                <a16:creationId xmlns:a16="http://schemas.microsoft.com/office/drawing/2014/main" id="{26B58E6D-6369-D34E-6180-C4CB09E0A8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5142" y="4760945"/>
            <a:ext cx="599513" cy="725455"/>
          </a:xfrm>
          <a:prstGeom prst="rect">
            <a:avLst/>
          </a:prstGeom>
        </p:spPr>
      </p:pic>
    </p:spTree>
    <p:extLst>
      <p:ext uri="{BB962C8B-B14F-4D97-AF65-F5344CB8AC3E}">
        <p14:creationId xmlns:p14="http://schemas.microsoft.com/office/powerpoint/2010/main" val="377109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A2488480-AA85-F00C-1020-DB30953C7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2335" y="1710338"/>
            <a:ext cx="2951906" cy="3621104"/>
          </a:xfrm>
        </p:spPr>
      </p:pic>
      <p:pic>
        <p:nvPicPr>
          <p:cNvPr id="7" name="Picture 6" descr="A screenshot of a computer&#10;&#10;Description automatically generated">
            <a:extLst>
              <a:ext uri="{FF2B5EF4-FFF2-40B4-BE49-F238E27FC236}">
                <a16:creationId xmlns:a16="http://schemas.microsoft.com/office/drawing/2014/main" id="{DC8959CC-3E26-3D8E-2F46-E79DF09F7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01" y="1706580"/>
            <a:ext cx="2783244" cy="3624862"/>
          </a:xfrm>
          <a:prstGeom prst="rect">
            <a:avLst/>
          </a:prstGeom>
        </p:spPr>
      </p:pic>
      <p:pic>
        <p:nvPicPr>
          <p:cNvPr id="9" name="Graphic 8" descr="Circle with left arrow outline">
            <a:extLst>
              <a:ext uri="{FF2B5EF4-FFF2-40B4-BE49-F238E27FC236}">
                <a16:creationId xmlns:a16="http://schemas.microsoft.com/office/drawing/2014/main" id="{F15F7AA8-C3CF-9F93-D866-7234B51D79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5257" y="3187500"/>
            <a:ext cx="817465" cy="817465"/>
          </a:xfrm>
          <a:prstGeom prst="rect">
            <a:avLst/>
          </a:prstGeom>
        </p:spPr>
      </p:pic>
      <p:sp>
        <p:nvSpPr>
          <p:cNvPr id="10" name="Title 1">
            <a:extLst>
              <a:ext uri="{FF2B5EF4-FFF2-40B4-BE49-F238E27FC236}">
                <a16:creationId xmlns:a16="http://schemas.microsoft.com/office/drawing/2014/main" id="{C8E48861-E075-5AE1-3C20-B80461E78D52}"/>
              </a:ext>
            </a:extLst>
          </p:cNvPr>
          <p:cNvSpPr>
            <a:spLocks noGrp="1"/>
          </p:cNvSpPr>
          <p:nvPr>
            <p:ph type="title"/>
          </p:nvPr>
        </p:nvSpPr>
        <p:spPr>
          <a:xfrm>
            <a:off x="169276" y="0"/>
            <a:ext cx="8683628" cy="1322532"/>
          </a:xfrm>
        </p:spPr>
        <p:txBody>
          <a:bodyPr anchor="ctr">
            <a:normAutofit/>
          </a:bodyPr>
          <a:lstStyle/>
          <a:p>
            <a:r>
              <a:rPr lang="en-US" sz="4000" dirty="0">
                <a:solidFill>
                  <a:schemeClr val="bg1"/>
                </a:solidFill>
                <a:latin typeface="Arial" panose="020B0604020202020204" pitchFamily="34" charset="0"/>
                <a:cs typeface="Arial" panose="020B0604020202020204" pitchFamily="34" charset="0"/>
              </a:rPr>
              <a:t>Methodology: Data Preprocessing</a:t>
            </a:r>
          </a:p>
        </p:txBody>
      </p:sp>
      <p:sp>
        <p:nvSpPr>
          <p:cNvPr id="11" name="Content Placeholder 2">
            <a:extLst>
              <a:ext uri="{FF2B5EF4-FFF2-40B4-BE49-F238E27FC236}">
                <a16:creationId xmlns:a16="http://schemas.microsoft.com/office/drawing/2014/main" id="{A05698D9-A964-2CED-EEDC-0CC59CC4206A}"/>
              </a:ext>
            </a:extLst>
          </p:cNvPr>
          <p:cNvSpPr txBox="1">
            <a:spLocks/>
          </p:cNvSpPr>
          <p:nvPr/>
        </p:nvSpPr>
        <p:spPr>
          <a:xfrm>
            <a:off x="7304662" y="1010500"/>
            <a:ext cx="4718062" cy="56769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solidFill>
                <a:latin typeface="Arial" panose="020B0604020202020204" pitchFamily="34" charset="0"/>
                <a:cs typeface="Arial" panose="020B0604020202020204" pitchFamily="34" charset="0"/>
              </a:rPr>
              <a:t>Handle Mission Value</a:t>
            </a:r>
          </a:p>
          <a:p>
            <a:pPr lvl="1"/>
            <a:r>
              <a:rPr lang="en-US" sz="1200" dirty="0">
                <a:solidFill>
                  <a:schemeClr val="bg1"/>
                </a:solidFill>
                <a:latin typeface="Arial" panose="020B0604020202020204" pitchFamily="34" charset="0"/>
                <a:cs typeface="Arial" panose="020B0604020202020204" pitchFamily="34" charset="0"/>
              </a:rPr>
              <a:t>Filled gap using product URLs and Python functions</a:t>
            </a:r>
          </a:p>
          <a:p>
            <a:pPr lvl="1"/>
            <a:r>
              <a:rPr lang="en-US" sz="1200" dirty="0">
                <a:solidFill>
                  <a:schemeClr val="bg1"/>
                </a:solidFill>
                <a:latin typeface="Arial" panose="020B0604020202020204" pitchFamily="34" charset="0"/>
                <a:cs typeface="Arial" panose="020B0604020202020204" pitchFamily="34" charset="0"/>
              </a:rPr>
              <a:t>Replaced missing value entries with true data or with placeholders for consistency</a:t>
            </a:r>
          </a:p>
          <a:p>
            <a:r>
              <a:rPr lang="en-US" sz="1600" dirty="0">
                <a:solidFill>
                  <a:schemeClr val="bg1"/>
                </a:solidFill>
                <a:latin typeface="Arial" panose="020B0604020202020204" pitchFamily="34" charset="0"/>
                <a:cs typeface="Arial" panose="020B0604020202020204" pitchFamily="34" charset="0"/>
              </a:rPr>
              <a:t>Removed Redundant Columns</a:t>
            </a:r>
          </a:p>
          <a:p>
            <a:pPr lvl="1"/>
            <a:r>
              <a:rPr lang="en-US" sz="1200" dirty="0">
                <a:solidFill>
                  <a:schemeClr val="bg1"/>
                </a:solidFill>
                <a:latin typeface="Arial" panose="020B0604020202020204" pitchFamily="34" charset="0"/>
                <a:cs typeface="Arial" panose="020B0604020202020204" pitchFamily="34" charset="0"/>
              </a:rPr>
              <a:t>Dropped non-useful columns, overlapped columns, columns with lots of missing value</a:t>
            </a:r>
          </a:p>
          <a:p>
            <a:r>
              <a:rPr lang="en-US" sz="1600" dirty="0">
                <a:solidFill>
                  <a:schemeClr val="bg1"/>
                </a:solidFill>
                <a:latin typeface="Arial" panose="020B0604020202020204" pitchFamily="34" charset="0"/>
                <a:cs typeface="Arial" panose="020B0604020202020204" pitchFamily="34" charset="0"/>
              </a:rPr>
              <a:t>Standardized Data Types</a:t>
            </a:r>
          </a:p>
          <a:p>
            <a:pPr lvl="1"/>
            <a:r>
              <a:rPr lang="en-US" sz="1200" dirty="0">
                <a:solidFill>
                  <a:schemeClr val="bg1"/>
                </a:solidFill>
                <a:latin typeface="Arial" panose="020B0604020202020204" pitchFamily="34" charset="0"/>
                <a:cs typeface="Arial" panose="020B0604020202020204" pitchFamily="34" charset="0"/>
              </a:rPr>
              <a:t>Used correct data type</a:t>
            </a:r>
          </a:p>
          <a:p>
            <a:pPr lvl="1"/>
            <a:r>
              <a:rPr lang="en-US" sz="1200" dirty="0">
                <a:solidFill>
                  <a:schemeClr val="bg1"/>
                </a:solidFill>
                <a:latin typeface="Arial" panose="020B0604020202020204" pitchFamily="34" charset="0"/>
                <a:cs typeface="Arial" panose="020B0604020202020204" pitchFamily="34" charset="0"/>
              </a:rPr>
              <a:t>Transformed string (with $) to float</a:t>
            </a:r>
          </a:p>
          <a:p>
            <a:pPr lvl="1"/>
            <a:r>
              <a:rPr lang="en-US" sz="1200" dirty="0">
                <a:solidFill>
                  <a:schemeClr val="bg1"/>
                </a:solidFill>
                <a:latin typeface="Arial" panose="020B0604020202020204" pitchFamily="34" charset="0"/>
                <a:cs typeface="Arial" panose="020B0604020202020204" pitchFamily="34" charset="0"/>
              </a:rPr>
              <a:t>Used binary value for availability status</a:t>
            </a:r>
          </a:p>
          <a:p>
            <a:r>
              <a:rPr lang="en-US" sz="1600" dirty="0">
                <a:solidFill>
                  <a:schemeClr val="bg1"/>
                </a:solidFill>
                <a:latin typeface="Arial" panose="020B0604020202020204" pitchFamily="34" charset="0"/>
                <a:cs typeface="Arial" panose="020B0604020202020204" pitchFamily="34" charset="0"/>
              </a:rPr>
              <a:t>Outlier Detection &amp; Scaling</a:t>
            </a:r>
          </a:p>
          <a:p>
            <a:pPr lvl="1"/>
            <a:r>
              <a:rPr lang="en-US" sz="1200" dirty="0">
                <a:solidFill>
                  <a:schemeClr val="bg1"/>
                </a:solidFill>
                <a:latin typeface="Arial" panose="020B0604020202020204" pitchFamily="34" charset="0"/>
                <a:cs typeface="Arial" panose="020B0604020202020204" pitchFamily="34" charset="0"/>
              </a:rPr>
              <a:t>Z-score normalization to detect outliers in numerical data (e.g., sale price, ratings count).</a:t>
            </a:r>
          </a:p>
          <a:p>
            <a:pPr lvl="1"/>
            <a:r>
              <a:rPr lang="en-US" sz="1200" dirty="0">
                <a:solidFill>
                  <a:schemeClr val="bg1"/>
                </a:solidFill>
                <a:latin typeface="Arial" panose="020B0604020202020204" pitchFamily="34" charset="0"/>
                <a:cs typeface="Arial" panose="020B0604020202020204" pitchFamily="34" charset="0"/>
              </a:rPr>
              <a:t>Min-Max scaling for better comparability between features</a:t>
            </a:r>
          </a:p>
          <a:p>
            <a:r>
              <a:rPr lang="en-US" sz="1600" dirty="0">
                <a:solidFill>
                  <a:schemeClr val="bg1"/>
                </a:solidFill>
                <a:latin typeface="Arial" panose="020B0604020202020204" pitchFamily="34" charset="0"/>
                <a:cs typeface="Arial" panose="020B0604020202020204" pitchFamily="34" charset="0"/>
              </a:rPr>
              <a:t>New Metrics (Added new columns)</a:t>
            </a:r>
          </a:p>
          <a:p>
            <a:pPr lvl="1"/>
            <a:r>
              <a:rPr lang="en-US" sz="1200" dirty="0">
                <a:solidFill>
                  <a:schemeClr val="bg1"/>
                </a:solidFill>
                <a:latin typeface="Arial" panose="020B0604020202020204" pitchFamily="34" charset="0"/>
                <a:cs typeface="Arial" panose="020B0604020202020204" pitchFamily="34" charset="0"/>
              </a:rPr>
              <a:t> Estimated Revenue: Ratings Count x Sale Price</a:t>
            </a:r>
          </a:p>
          <a:p>
            <a:pPr lvl="1"/>
            <a:r>
              <a:rPr lang="en-US" sz="1200" dirty="0">
                <a:solidFill>
                  <a:schemeClr val="bg1"/>
                </a:solidFill>
                <a:latin typeface="Arial" panose="020B0604020202020204" pitchFamily="34" charset="0"/>
                <a:cs typeface="Arial" panose="020B0604020202020204" pitchFamily="34" charset="0"/>
              </a:rPr>
              <a:t>Price-to-Quality Ratio: Assessed product value relative to quality</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181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9DFCF9-C266-203D-333A-F5BBE4393C2B}"/>
              </a:ext>
            </a:extLst>
          </p:cNvPr>
          <p:cNvSpPr>
            <a:spLocks noGrp="1"/>
          </p:cNvSpPr>
          <p:nvPr>
            <p:ph type="title"/>
          </p:nvPr>
        </p:nvSpPr>
        <p:spPr>
          <a:xfrm>
            <a:off x="838200" y="673770"/>
            <a:ext cx="3733800" cy="2256042"/>
          </a:xfrm>
        </p:spPr>
        <p:txBody>
          <a:bodyPr anchor="t">
            <a:normAutofit/>
          </a:bodyPr>
          <a:lstStyle/>
          <a:p>
            <a:r>
              <a:rPr lang="en-US" sz="5000" dirty="0">
                <a:solidFill>
                  <a:srgbClr val="FFFFFF"/>
                </a:solidFill>
                <a:latin typeface="Arial" panose="020B0604020202020204" pitchFamily="34" charset="0"/>
                <a:cs typeface="Arial" panose="020B0604020202020204" pitchFamily="34" charset="0"/>
              </a:rPr>
              <a:t>Analysis Techniques</a:t>
            </a:r>
          </a:p>
        </p:txBody>
      </p:sp>
      <p:graphicFrame>
        <p:nvGraphicFramePr>
          <p:cNvPr id="19" name="Content Placeholder 2">
            <a:extLst>
              <a:ext uri="{FF2B5EF4-FFF2-40B4-BE49-F238E27FC236}">
                <a16:creationId xmlns:a16="http://schemas.microsoft.com/office/drawing/2014/main" id="{99AEE433-3893-1AB9-B8EE-6CA9D8017C4F}"/>
              </a:ext>
            </a:extLst>
          </p:cNvPr>
          <p:cNvGraphicFramePr>
            <a:graphicFrameLocks noGrp="1"/>
          </p:cNvGraphicFramePr>
          <p:nvPr>
            <p:ph idx="1"/>
            <p:extLst>
              <p:ext uri="{D42A27DB-BD31-4B8C-83A1-F6EECF244321}">
                <p14:modId xmlns:p14="http://schemas.microsoft.com/office/powerpoint/2010/main" val="3697502040"/>
              </p:ext>
            </p:extLst>
          </p:nvPr>
        </p:nvGraphicFramePr>
        <p:xfrm>
          <a:off x="5410199" y="495300"/>
          <a:ext cx="6426201" cy="595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white and orange logo&#10;&#10;Description automatically generated">
            <a:extLst>
              <a:ext uri="{FF2B5EF4-FFF2-40B4-BE49-F238E27FC236}">
                <a16:creationId xmlns:a16="http://schemas.microsoft.com/office/drawing/2014/main" id="{FB9169FB-2ED8-79A9-1B17-A6232EBF98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4503769"/>
            <a:ext cx="4170816" cy="2354230"/>
          </a:xfrm>
          <a:prstGeom prst="rect">
            <a:avLst/>
          </a:prstGeom>
        </p:spPr>
      </p:pic>
    </p:spTree>
    <p:extLst>
      <p:ext uri="{BB962C8B-B14F-4D97-AF65-F5344CB8AC3E}">
        <p14:creationId xmlns:p14="http://schemas.microsoft.com/office/powerpoint/2010/main" val="3115516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2302</TotalTime>
  <Words>1064</Words>
  <Application>Microsoft Macintosh PowerPoint</Application>
  <PresentationFormat>Widescreen</PresentationFormat>
  <Paragraphs>102</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Calibri</vt:lpstr>
      <vt:lpstr>Office Theme</vt:lpstr>
      <vt:lpstr>Final Project DS 5110: Introduction to Data Management and Processing  Amazon Best Seller Analysis in Discovering Consumer Preferences and Production Performance </vt:lpstr>
      <vt:lpstr>Agenda</vt:lpstr>
      <vt:lpstr>PowerPoint Presentation</vt:lpstr>
      <vt:lpstr>Introduction</vt:lpstr>
      <vt:lpstr>Literature Review</vt:lpstr>
      <vt:lpstr>How can we extract data from Amazon's Best Seller pages in Real –Time ?</vt:lpstr>
      <vt:lpstr>Methodology: Data Collection</vt:lpstr>
      <vt:lpstr>Methodology: Data Preprocessing</vt:lpstr>
      <vt:lpstr>Analysis Techniques</vt:lpstr>
      <vt:lpstr>Result: Tree map 1</vt:lpstr>
      <vt:lpstr>Result: Tree map 2</vt:lpstr>
      <vt:lpstr>Result: Dual-axis chart</vt:lpstr>
      <vt:lpstr>Result: Bar chart 1 Amazon Device &amp; Accessories</vt:lpstr>
      <vt:lpstr>Result: Bar chart 2 Electronics</vt:lpstr>
      <vt:lpstr>Result: Bar chart 3 Home &amp; Kitchen</vt:lpstr>
      <vt:lpstr>Result: Bar chart 4 Clothing, Shoes &amp; Jewelry </vt:lpstr>
      <vt:lpstr>Result: Bar chart 5 Health &amp; Household  </vt:lpstr>
      <vt:lpstr>Result: Scatter Plot  </vt:lpstr>
      <vt:lpstr>Result: Word Cloud 1 Single Words  </vt:lpstr>
      <vt:lpstr>Result: Word Cloud 2 Pair Words  </vt:lpstr>
      <vt:lpstr>Discussion</vt:lpstr>
      <vt:lpstr>Conclusion</vt:lpstr>
      <vt:lpstr>Dashboard Demo Time</vt:lpstr>
      <vt:lpstr>Thank you! Any 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Anonymous</dc:creator>
  <cp:lastModifiedBy>Chen, Runying</cp:lastModifiedBy>
  <cp:revision>20</cp:revision>
  <dcterms:created xsi:type="dcterms:W3CDTF">2024-11-17T18:10:24Z</dcterms:created>
  <dcterms:modified xsi:type="dcterms:W3CDTF">2024-12-03T23:53:11Z</dcterms:modified>
</cp:coreProperties>
</file>